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29" r:id="rId4"/>
    <p:sldId id="319" r:id="rId5"/>
    <p:sldId id="269" r:id="rId6"/>
    <p:sldId id="260" r:id="rId7"/>
    <p:sldId id="330" r:id="rId8"/>
    <p:sldId id="331" r:id="rId9"/>
    <p:sldId id="321" r:id="rId10"/>
    <p:sldId id="271" r:id="rId11"/>
    <p:sldId id="266" r:id="rId12"/>
    <p:sldId id="261" r:id="rId13"/>
    <p:sldId id="267" r:id="rId14"/>
    <p:sldId id="268" r:id="rId15"/>
    <p:sldId id="299" r:id="rId16"/>
    <p:sldId id="265" r:id="rId17"/>
    <p:sldId id="302" r:id="rId18"/>
    <p:sldId id="326" r:id="rId19"/>
    <p:sldId id="279" r:id="rId20"/>
    <p:sldId id="322" r:id="rId21"/>
    <p:sldId id="318" r:id="rId22"/>
    <p:sldId id="328" r:id="rId23"/>
    <p:sldId id="278" r:id="rId24"/>
    <p:sldId id="333" r:id="rId25"/>
    <p:sldId id="307" r:id="rId26"/>
    <p:sldId id="332" r:id="rId27"/>
    <p:sldId id="310" r:id="rId28"/>
    <p:sldId id="308" r:id="rId29"/>
    <p:sldId id="349" r:id="rId30"/>
    <p:sldId id="323" r:id="rId31"/>
    <p:sldId id="324" r:id="rId32"/>
    <p:sldId id="327" r:id="rId33"/>
    <p:sldId id="289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107" d="100"/>
          <a:sy n="107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F4A74-A485-4862-BF45-DEC99C51B238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AD2B4-8FC5-4230-82CF-CB66F29627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07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AD2B4-8FC5-4230-82CF-CB66F296273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4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7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8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8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05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53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60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28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3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13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59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11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47DC-4F1C-4050-917D-71A53BB70CE9}" type="datetimeFigureOut">
              <a:rPr lang="fr-FR" smtClean="0"/>
              <a:t>11/06/2026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8410E-33BB-4D67-B319-6DF9B27960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93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1-4939-9034-4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google.fr/url?source=imglanding&amp;ct=img&amp;q=http://dondusangcarquefou.free.fr/images/logofgm.gif&amp;sa=X&amp;ei=BTYIUdWnNImDhQevl4HQCg&amp;ved=0CAkQ8wc&amp;usg=AFQjCNG3VLCajPNuCrTFcstKKzWw_0tC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92" y="1142493"/>
            <a:ext cx="4393653" cy="568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L’allogreffe de cellules souches hématopoïétiques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7744" y="4869160"/>
            <a:ext cx="6400800" cy="1752600"/>
          </a:xfrm>
        </p:spPr>
        <p:txBody>
          <a:bodyPr/>
          <a:lstStyle/>
          <a:p>
            <a:pPr algn="r"/>
            <a:r>
              <a:rPr lang="fr-FR" dirty="0"/>
              <a:t>C. Pochon</a:t>
            </a:r>
          </a:p>
          <a:p>
            <a:pPr algn="r"/>
            <a:r>
              <a:rPr lang="fr-FR" dirty="0"/>
              <a:t>26.09.2023</a:t>
            </a:r>
          </a:p>
          <a:p>
            <a:pPr algn="r"/>
            <a:endParaRPr lang="fr-FR" dirty="0"/>
          </a:p>
        </p:txBody>
      </p:sp>
      <p:pic>
        <p:nvPicPr>
          <p:cNvPr id="1026" name="Picture 2" descr="http://www.google.fr/url?source=imglanding&amp;ct=img&amp;q=http://www.chu-nancy.fr/photos_chu/actualites10/nouveau-logo-CHU-couleurA4.jpg&amp;sa=X&amp;ei=ZDUIUcvjGIWWhQeG5oDwDg&amp;ved=0CAkQ8wc&amp;usg=AFQjCNEu8JyqnePiVqEh7gEJm0VswGA_7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0763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oogle.fr/url?source=imglanding&amp;ct=img&amp;q=http://www.mille-watts.com/comcampus/wp-content/uploads/2011/12/universite-de-lorraine.jpg&amp;sa=X&amp;ei=lzUIUYnvBcqWhQehxIHYAg&amp;ved=0CAkQ8wc&amp;usg=AFQjCNHyYlan5dXhP05QxpXom2PLT-JcV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191"/>
            <a:ext cx="2952328" cy="13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oogle.fr/url?source=imglanding&amp;ct=img&amp;q=http://www.medecine.uhp-nancy.fr/logo/500x500px-72dpi/logo-500x500px-72dpi-coul.png&amp;sa=X&amp;ei=uDUIUaf-EsXPhAeFoYCYBg&amp;ved=0CAkQ8wc&amp;usg=AFQjCNHtcvT14-ypALlWnfJ92hIdvD82i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243407"/>
            <a:ext cx="2771800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3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Trouver un donneur compatible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/>
              <a:t>Donneur apparenté </a:t>
            </a:r>
            <a:r>
              <a:rPr lang="fr-FR" dirty="0"/>
              <a:t>:  ¼ frères ou sœurs HLA compatibles (toujours recherchés en premier)</a:t>
            </a:r>
          </a:p>
          <a:p>
            <a:r>
              <a:rPr lang="fr-FR" b="1" dirty="0"/>
              <a:t>Donneur non apparenté HLA 10/10 </a:t>
            </a:r>
            <a:r>
              <a:rPr lang="fr-FR" dirty="0"/>
              <a:t>: 1/40000, soit 30 à 40% de chances/patient.</a:t>
            </a:r>
          </a:p>
          <a:p>
            <a:r>
              <a:rPr lang="fr-FR" b="1" dirty="0"/>
              <a:t>Donneur non apparenté HLA 9/10</a:t>
            </a:r>
          </a:p>
          <a:p>
            <a:r>
              <a:rPr lang="fr-FR" b="1" dirty="0"/>
              <a:t>Donneur </a:t>
            </a:r>
            <a:r>
              <a:rPr lang="fr-FR" b="1" dirty="0" err="1"/>
              <a:t>Haploidentique</a:t>
            </a:r>
            <a:r>
              <a:rPr lang="fr-FR" b="1" dirty="0"/>
              <a:t> (50%): </a:t>
            </a:r>
          </a:p>
          <a:p>
            <a:pPr marL="0" indent="0">
              <a:buNone/>
            </a:pPr>
            <a:r>
              <a:rPr lang="fr-FR" dirty="0"/>
              <a:t>fils/fille (&gt; 16 ans) ou père/mère ou oncle/tante, cousins...</a:t>
            </a:r>
          </a:p>
          <a:p>
            <a:r>
              <a:rPr lang="fr-FR" b="1" dirty="0"/>
              <a:t>Unité de sang placentaire</a:t>
            </a:r>
          </a:p>
          <a:p>
            <a:pPr marL="0" indent="0">
              <a:buNone/>
            </a:pPr>
            <a:r>
              <a:rPr lang="fr-FR" b="1" dirty="0"/>
              <a:t>(HLA 5 à 8/8)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12" y="4869160"/>
            <a:ext cx="3469688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37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type de greffons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163536" cy="384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24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Moelle osseuse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Prélèvement sous anesthésie générale</a:t>
            </a:r>
          </a:p>
          <a:p>
            <a:r>
              <a:rPr lang="fr-FR" dirty="0"/>
              <a:t>Crêtes iliaques</a:t>
            </a:r>
          </a:p>
          <a:p>
            <a:r>
              <a:rPr lang="fr-FR" dirty="0"/>
              <a:t>20 ml/kg maximum (1200 ml chez l’adulte)</a:t>
            </a:r>
          </a:p>
          <a:p>
            <a:r>
              <a:rPr lang="fr-FR" dirty="0"/>
              <a:t>Seul don possible chez les moins de 18 ans</a:t>
            </a:r>
          </a:p>
          <a:p>
            <a:r>
              <a:rPr lang="fr-FR" u="sng" dirty="0"/>
              <a:t>Objectif </a:t>
            </a:r>
            <a:r>
              <a:rPr lang="fr-FR" dirty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2 à 3 x10</a:t>
            </a:r>
            <a:r>
              <a:rPr lang="fr-FR" baseline="30000" dirty="0"/>
              <a:t>6</a:t>
            </a:r>
            <a:r>
              <a:rPr lang="fr-FR" dirty="0"/>
              <a:t> CD34+/kg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00703"/>
            <a:ext cx="3995936" cy="265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14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Cellules souches périphériques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4-5 jours de mobilisation  par G-CSF: les cellules souches circulent dans le sang</a:t>
            </a:r>
          </a:p>
          <a:p>
            <a:r>
              <a:rPr lang="fr-FR" dirty="0"/>
              <a:t>Prélèvement par cytaphérèse</a:t>
            </a:r>
          </a:p>
          <a:p>
            <a:r>
              <a:rPr lang="fr-FR" dirty="0"/>
              <a:t>Prélèvements plus riches en cellules souches, mais aussi en lymphocytes T (plus de GVH chronique)</a:t>
            </a:r>
          </a:p>
          <a:p>
            <a:pPr marL="0" indent="0">
              <a:buNone/>
            </a:pPr>
            <a:r>
              <a:rPr lang="fr-FR" dirty="0"/>
              <a:t>Objectif &gt; 4x10e6 CD34/kg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1026" name="Picture 2" descr="http://www.google.fr/url?source=imglanding&amp;ct=img&amp;q=http://www.hematologie.chuv.ch/hem-leucapherese.jpg&amp;sa=X&amp;ei=3TIOUZL8F8TK0AX79IHABA&amp;ved=0CAkQ8wc4DA&amp;usg=AFQjCNE4a7vKrzU6b8iISZMJDWpu24Yp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4375"/>
            <a:ext cx="1835696" cy="245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8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txBody>
          <a:bodyPr/>
          <a:lstStyle/>
          <a:p>
            <a:r>
              <a:rPr lang="fr-FR" b="1" dirty="0"/>
              <a:t>Sang placentaire (=de cordon)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fr-FR" dirty="0"/>
              <a:t>Cryoconservation du sang placentaire recueilli avant la délivrance</a:t>
            </a:r>
          </a:p>
          <a:p>
            <a:r>
              <a:rPr lang="fr-FR" dirty="0"/>
              <a:t>Limite : richesse faible en cellules (objectif &gt;3x10</a:t>
            </a:r>
            <a:r>
              <a:rPr lang="fr-FR" baseline="30000" dirty="0"/>
              <a:t>7</a:t>
            </a:r>
            <a:r>
              <a:rPr lang="fr-FR" dirty="0"/>
              <a:t> CNT/kg-&gt; allogreffes pour les petits enfants)</a:t>
            </a:r>
          </a:p>
          <a:p>
            <a:r>
              <a:rPr lang="fr-FR" dirty="0"/>
              <a:t>Avantage : plus de souplesse dans la compatibilité HLA</a:t>
            </a:r>
          </a:p>
          <a:p>
            <a:pPr marL="0" indent="0">
              <a:buNone/>
            </a:pPr>
            <a:r>
              <a:rPr lang="fr-FR" dirty="0"/>
              <a:t>4/6 (ou 5/8) au lieu de 9 à 10/10</a:t>
            </a:r>
          </a:p>
        </p:txBody>
      </p:sp>
      <p:pic>
        <p:nvPicPr>
          <p:cNvPr id="2050" name="Picture 2" descr="  Depuis le 1er janvier, 152 dons ont été réalisés. Seuls 7 refus ont été enregistrés.  photo nicolas le lièvre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71479"/>
            <a:ext cx="3059832" cy="203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9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313" y="500063"/>
            <a:ext cx="7158037" cy="1057275"/>
          </a:xfrm>
        </p:spPr>
        <p:txBody>
          <a:bodyPr/>
          <a:lstStyle/>
          <a:p>
            <a:pPr eaLnBrk="1" hangingPunct="1"/>
            <a:r>
              <a:rPr lang="fr-FR" sz="4000" b="1" dirty="0">
                <a:latin typeface="Comic Sans MS" pitchFamily="66" charset="0"/>
              </a:rPr>
              <a:t>Et la Compatibilité ABO?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765" y="1844824"/>
            <a:ext cx="8713787" cy="4175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fr-FR" sz="2400" dirty="0">
                <a:latin typeface="Comic Sans MS" pitchFamily="66" charset="0"/>
              </a:rPr>
              <a:t>Manipulation du greffon de moelle osseuse nécessaire en cas d’incompatibilité ABO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fr-FR" sz="2400" dirty="0">
                <a:latin typeface="Comic Sans MS" pitchFamily="66" charset="0"/>
              </a:rPr>
              <a:t>		→ incompatibilité ABO mineure: </a:t>
            </a:r>
            <a:r>
              <a:rPr lang="fr-FR" sz="2400" dirty="0" err="1">
                <a:latin typeface="Comic Sans MS" pitchFamily="66" charset="0"/>
              </a:rPr>
              <a:t>Déplasmatisation</a:t>
            </a:r>
            <a:r>
              <a:rPr lang="fr-FR" sz="2400" dirty="0">
                <a:latin typeface="Comic Sans MS" pitchFamily="66" charset="0"/>
              </a:rPr>
              <a:t> (ex: donneur O / receveur A)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fr-FR" sz="2400" dirty="0">
                <a:latin typeface="Comic Sans MS" pitchFamily="66" charset="0"/>
              </a:rPr>
              <a:t>		→ incompatibilité majeure: </a:t>
            </a:r>
            <a:r>
              <a:rPr lang="fr-FR" sz="2400" dirty="0" err="1">
                <a:latin typeface="Comic Sans MS" pitchFamily="66" charset="0"/>
              </a:rPr>
              <a:t>Désérythrocytation</a:t>
            </a:r>
            <a:r>
              <a:rPr lang="fr-FR" sz="2400" dirty="0">
                <a:latin typeface="Comic Sans MS" pitchFamily="66" charset="0"/>
              </a:rPr>
              <a:t> (ex: donneur B / receveur O)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fr-FR" sz="2400" dirty="0">
                <a:latin typeface="Comic Sans MS" pitchFamily="66" charset="0"/>
              </a:rPr>
              <a:t>		→ Les 2 techniques (ex: donneur A / receveur B)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endParaRPr lang="fr-FR" sz="24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fr-FR" sz="2400" dirty="0">
                <a:latin typeface="Comic Sans MS" pitchFamily="66" charset="0"/>
              </a:rPr>
              <a:t>Réalisable uniquement pour les greffons médullaires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fr-FR" sz="2400" dirty="0">
                <a:latin typeface="Comic Sans MS" pitchFamily="66" charset="0"/>
              </a:rPr>
              <a:t>	</a:t>
            </a:r>
            <a:endParaRPr lang="fr-FR" sz="1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Le receveur change de groupe sanguin: nouvelle carte de groupe</a:t>
            </a:r>
          </a:p>
        </p:txBody>
      </p:sp>
    </p:spTree>
    <p:extLst>
      <p:ext uri="{BB962C8B-B14F-4D97-AF65-F5344CB8AC3E}">
        <p14:creationId xmlns:p14="http://schemas.microsoft.com/office/powerpoint/2010/main" val="1551079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sparadrap.org/var/ezwebin_site/storage/images/catalogue/par-publics/parents/mon-enfant-va-recevoir-une-allogreffe-de-moelle-ref.d20/15734-1-fre-FR/Mon-enfant-va-recevoir-une-allogreffe-de-moelle-Ref.D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3747" r="20559" b="22883"/>
          <a:stretch/>
        </p:blipFill>
        <p:spPr bwMode="auto">
          <a:xfrm>
            <a:off x="0" y="0"/>
            <a:ext cx="2987824" cy="357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7240" y="260648"/>
            <a:ext cx="8229600" cy="1143000"/>
          </a:xfrm>
        </p:spPr>
        <p:txBody>
          <a:bodyPr/>
          <a:lstStyle/>
          <a:p>
            <a:r>
              <a:rPr lang="fr-FR" b="1" dirty="0"/>
              <a:t>La procédure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7824" y="1664297"/>
            <a:ext cx="5698976" cy="4756222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Première étape </a:t>
            </a:r>
            <a:r>
              <a:rPr lang="fr-FR" dirty="0"/>
              <a:t>: </a:t>
            </a:r>
            <a:r>
              <a:rPr lang="fr-FR" b="1" dirty="0">
                <a:solidFill>
                  <a:srgbClr val="FF0000"/>
                </a:solidFill>
              </a:rPr>
              <a:t>conditionnement = radiothérapie ou chimiothérapie</a:t>
            </a:r>
            <a:r>
              <a:rPr lang="fr-FR" dirty="0"/>
              <a:t>: à visée immunosuppressive ou </a:t>
            </a:r>
            <a:r>
              <a:rPr lang="fr-FR" dirty="0" err="1"/>
              <a:t>myéloablative</a:t>
            </a:r>
            <a:r>
              <a:rPr lang="fr-FR" dirty="0"/>
              <a:t> selon les cas</a:t>
            </a:r>
          </a:p>
          <a:p>
            <a:r>
              <a:rPr lang="fr-FR" b="1" dirty="0"/>
              <a:t>Deuxième étape </a:t>
            </a:r>
            <a:r>
              <a:rPr lang="fr-FR" dirty="0"/>
              <a:t>: </a:t>
            </a:r>
            <a:r>
              <a:rPr lang="fr-FR" b="1" dirty="0">
                <a:solidFill>
                  <a:srgbClr val="FF0000"/>
                </a:solidFill>
              </a:rPr>
              <a:t>greffe = transfusion pour le receveur</a:t>
            </a:r>
          </a:p>
          <a:p>
            <a:r>
              <a:rPr lang="fr-FR" b="1" dirty="0"/>
              <a:t>Troisième étape </a:t>
            </a:r>
            <a:r>
              <a:rPr lang="fr-FR" dirty="0"/>
              <a:t>: soins de support (hématologique, aplasie fébrile…)</a:t>
            </a:r>
          </a:p>
          <a:p>
            <a:r>
              <a:rPr lang="fr-FR" b="1" dirty="0"/>
              <a:t>Quatrième étape </a:t>
            </a:r>
            <a:r>
              <a:rPr lang="fr-FR" dirty="0"/>
              <a:t>: prise en charge de la </a:t>
            </a:r>
            <a:r>
              <a:rPr lang="fr-FR" dirty="0" err="1"/>
              <a:t>GvH</a:t>
            </a:r>
            <a:r>
              <a:rPr lang="fr-FR" dirty="0"/>
              <a:t> aiguë, chronique, monitorage du </a:t>
            </a:r>
            <a:r>
              <a:rPr lang="fr-FR" dirty="0" err="1"/>
              <a:t>chimérisme</a:t>
            </a:r>
            <a:r>
              <a:rPr lang="fr-FR" dirty="0"/>
              <a:t> et </a:t>
            </a:r>
            <a:r>
              <a:rPr lang="fr-FR" dirty="0" err="1"/>
              <a:t>immunomudulation</a:t>
            </a:r>
            <a:r>
              <a:rPr lang="fr-FR" dirty="0"/>
              <a:t>    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70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8939" y="260648"/>
            <a:ext cx="7777559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3200" b="1" dirty="0">
                <a:latin typeface="Comic Sans MS" pitchFamily="66" charset="0"/>
              </a:rPr>
              <a:t>Synthèse du déroulement d’une allogreffe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3850" y="2781300"/>
            <a:ext cx="2808288" cy="2159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03575" y="2781300"/>
            <a:ext cx="2808288" cy="2159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084888" y="2781300"/>
            <a:ext cx="2808287" cy="215900"/>
          </a:xfrm>
          <a:prstGeom prst="rect">
            <a:avLst/>
          </a:pr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95288" y="1196975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>
                <a:solidFill>
                  <a:srgbClr val="0000FF"/>
                </a:solidFill>
                <a:latin typeface="Times New Roman" pitchFamily="18" charset="0"/>
              </a:rPr>
              <a:t>Conditionnement 7-10j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276600" y="1196975"/>
            <a:ext cx="2735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FF0000"/>
                </a:solidFill>
                <a:latin typeface="Times New Roman" pitchFamily="18" charset="0"/>
              </a:rPr>
              <a:t>Période d’aplasie 14-28j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372225" y="940911"/>
            <a:ext cx="31321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dirty="0">
                <a:solidFill>
                  <a:srgbClr val="339966"/>
                </a:solidFill>
                <a:latin typeface="Times New Roman" pitchFamily="18" charset="0"/>
              </a:rPr>
              <a:t>Post-greffe de durée variable: jusqu’à 1 an post greffe en général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2916238" y="2276475"/>
            <a:ext cx="268287" cy="463550"/>
          </a:xfrm>
          <a:prstGeom prst="lightningBolt">
            <a:avLst/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268538" y="1989138"/>
            <a:ext cx="1008062" cy="346075"/>
          </a:xfrm>
          <a:prstGeom prst="rect">
            <a:avLst/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>
                <a:latin typeface="Times New Roman" pitchFamily="18" charset="0"/>
              </a:rPr>
              <a:t>GREFFE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5867400" y="2420938"/>
            <a:ext cx="288925" cy="28733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508625" y="2060575"/>
            <a:ext cx="1079500" cy="346075"/>
          </a:xfrm>
          <a:prstGeom prst="rect">
            <a:avLst/>
          </a:pr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>
                <a:solidFill>
                  <a:srgbClr val="000000"/>
                </a:solidFill>
                <a:latin typeface="Times New Roman" pitchFamily="18" charset="0"/>
              </a:rPr>
              <a:t>PNN&gt; 500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18939" y="3395756"/>
            <a:ext cx="2087562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3366FF"/>
                </a:solidFill>
                <a:latin typeface="Times New Roman" pitchFamily="18" charset="0"/>
              </a:rPr>
              <a:t>EI:</a:t>
            </a: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3366FF"/>
                </a:solidFill>
                <a:latin typeface="Times New Roman" pitchFamily="18" charset="0"/>
              </a:rPr>
              <a:t>Nausées- vomissements</a:t>
            </a: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3366FF"/>
                </a:solidFill>
                <a:latin typeface="Times New Roman" pitchFamily="18" charset="0"/>
              </a:rPr>
              <a:t>Fièvre/ allergies (sérum </a:t>
            </a:r>
            <a:r>
              <a:rPr lang="fr-FR" b="1" dirty="0" err="1">
                <a:solidFill>
                  <a:srgbClr val="3366FF"/>
                </a:solidFill>
                <a:latin typeface="Times New Roman" pitchFamily="18" charset="0"/>
              </a:rPr>
              <a:t>antilymphocytaire</a:t>
            </a:r>
            <a:r>
              <a:rPr lang="fr-FR" b="1" dirty="0">
                <a:solidFill>
                  <a:srgbClr val="3366FF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3366FF"/>
                </a:solidFill>
                <a:latin typeface="Times New Roman" pitchFamily="18" charset="0"/>
              </a:rPr>
              <a:t>Convulsions (</a:t>
            </a:r>
            <a:r>
              <a:rPr lang="fr-FR" b="1" dirty="0" err="1">
                <a:solidFill>
                  <a:srgbClr val="3366FF"/>
                </a:solidFill>
                <a:latin typeface="Times New Roman" pitchFamily="18" charset="0"/>
              </a:rPr>
              <a:t>busulfan</a:t>
            </a:r>
            <a:r>
              <a:rPr lang="fr-FR" b="1" dirty="0">
                <a:solidFill>
                  <a:srgbClr val="3366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457575" y="3326507"/>
            <a:ext cx="2590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</a:rPr>
              <a:t>EI: Toxicité de la chimiothérapie et/ou radiothérapie ++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</a:rPr>
              <a:t>Mucite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</a:rPr>
              <a:t>/colite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</a:rPr>
              <a:t>Cystite hémorragique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</a:rPr>
              <a:t>MVO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</a:rPr>
              <a:t>Infections bactériennes et fongiques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6430422" y="3343826"/>
            <a:ext cx="230505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339966"/>
                </a:solidFill>
                <a:latin typeface="Times New Roman" pitchFamily="18" charset="0"/>
              </a:rPr>
              <a:t>EI: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>
                <a:solidFill>
                  <a:srgbClr val="339966"/>
                </a:solidFill>
                <a:latin typeface="Times New Roman" pitchFamily="18" charset="0"/>
              </a:rPr>
              <a:t>GVH aigue et chronique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>
                <a:solidFill>
                  <a:srgbClr val="339966"/>
                </a:solidFill>
                <a:latin typeface="Times New Roman" pitchFamily="18" charset="0"/>
              </a:rPr>
              <a:t>Infections virales (CMV et EBV +++)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b="1" dirty="0">
                <a:solidFill>
                  <a:srgbClr val="339966"/>
                </a:solidFill>
                <a:latin typeface="Times New Roman" pitchFamily="18" charset="0"/>
              </a:rPr>
              <a:t>Rechute de la pathologie maligne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6558799" y="6255564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TRM: 5-20%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6000792" y="5875468"/>
            <a:ext cx="341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Complications tardives</a:t>
            </a:r>
            <a:r>
              <a:rPr lang="fr-F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++</a:t>
            </a:r>
          </a:p>
        </p:txBody>
      </p:sp>
    </p:spTree>
    <p:extLst>
      <p:ext uri="{BB962C8B-B14F-4D97-AF65-F5344CB8AC3E}">
        <p14:creationId xmlns:p14="http://schemas.microsoft.com/office/powerpoint/2010/main" val="323284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Conditionnement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/>
              <a:t>La chimiothérapie </a:t>
            </a:r>
            <a:r>
              <a:rPr lang="fr-FR" dirty="0"/>
              <a:t>est à base de drogues </a:t>
            </a:r>
            <a:r>
              <a:rPr lang="fr-FR" dirty="0" err="1"/>
              <a:t>myéloablatives</a:t>
            </a:r>
            <a:r>
              <a:rPr lang="fr-FR" dirty="0"/>
              <a:t> (</a:t>
            </a:r>
            <a:r>
              <a:rPr lang="fr-FR" dirty="0" err="1"/>
              <a:t>busulfan</a:t>
            </a:r>
            <a:r>
              <a:rPr lang="fr-FR" dirty="0"/>
              <a:t>) et immunosuppressives (</a:t>
            </a:r>
            <a:r>
              <a:rPr lang="fr-FR" dirty="0" err="1"/>
              <a:t>fludarabine</a:t>
            </a:r>
            <a:r>
              <a:rPr lang="fr-FR" dirty="0"/>
              <a:t>, cyclophosphamide)</a:t>
            </a:r>
          </a:p>
          <a:p>
            <a:r>
              <a:rPr lang="fr-FR" b="1" dirty="0"/>
              <a:t>La radiothérapie corporelle totale </a:t>
            </a:r>
            <a:r>
              <a:rPr lang="fr-FR" dirty="0"/>
              <a:t>peut également être immunosuppressive ou </a:t>
            </a:r>
            <a:r>
              <a:rPr lang="fr-FR" dirty="0" err="1"/>
              <a:t>myéloablative</a:t>
            </a:r>
            <a:r>
              <a:rPr lang="fr-FR" dirty="0"/>
              <a:t> selon la dose d’irradiation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Une T déplétion </a:t>
            </a:r>
            <a:r>
              <a:rPr lang="fr-FR" b="1" i="1" dirty="0"/>
              <a:t>in vivo</a:t>
            </a:r>
            <a:r>
              <a:rPr lang="fr-FR" b="1" dirty="0"/>
              <a:t> </a:t>
            </a:r>
            <a:r>
              <a:rPr lang="fr-FR" dirty="0"/>
              <a:t>est également réalisée en </a:t>
            </a:r>
            <a:r>
              <a:rPr lang="fr-FR" dirty="0" err="1"/>
              <a:t>prégreffe</a:t>
            </a:r>
            <a:r>
              <a:rPr lang="fr-FR" dirty="0"/>
              <a:t> pour les donneurs non apparentés: </a:t>
            </a:r>
            <a:r>
              <a:rPr lang="fr-FR" dirty="0" err="1"/>
              <a:t>antithymoglobulines</a:t>
            </a:r>
            <a:r>
              <a:rPr lang="fr-FR" dirty="0"/>
              <a:t> ou </a:t>
            </a:r>
            <a:r>
              <a:rPr lang="fr-FR" dirty="0" err="1"/>
              <a:t>alemtuzumab</a:t>
            </a:r>
            <a:endParaRPr lang="fr-FR" dirty="0"/>
          </a:p>
          <a:p>
            <a:r>
              <a:rPr lang="fr-FR" dirty="0"/>
              <a:t>Pour les greffes </a:t>
            </a:r>
            <a:r>
              <a:rPr lang="fr-FR" dirty="0" err="1"/>
              <a:t>haploidentiques</a:t>
            </a:r>
            <a:r>
              <a:rPr lang="fr-FR" dirty="0"/>
              <a:t>: </a:t>
            </a:r>
            <a:r>
              <a:rPr lang="fr-FR" b="1" dirty="0"/>
              <a:t>cyclophosphamide HD post greffe </a:t>
            </a:r>
            <a:r>
              <a:rPr lang="fr-FR" dirty="0"/>
              <a:t>pour éradiquer les lymphocytes T </a:t>
            </a:r>
            <a:r>
              <a:rPr lang="fr-FR" dirty="0" err="1"/>
              <a:t>alloréactifs</a:t>
            </a:r>
            <a:r>
              <a:rPr lang="fr-FR" dirty="0"/>
              <a:t> proliférant dans les premiers jours suivant la greffe)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254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eaLnBrk="1" hangingPunct="1"/>
            <a:r>
              <a:rPr lang="fr-FR" sz="4000" b="1" dirty="0"/>
              <a:t>Reconstitution hématologique et immunitaire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7092950" y="17732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34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sur l’hématopoïèse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15952"/>
            <a:ext cx="6038412" cy="464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5952"/>
            <a:ext cx="1872208" cy="310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0" y="4420697"/>
            <a:ext cx="1905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048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Complications infectieuses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34" y="1604089"/>
            <a:ext cx="6035331" cy="45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77" y="648866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Pereira et al, Principles and Practice of Transplant Infectious Diseases</a:t>
            </a:r>
            <a:r>
              <a:rPr lang="en-US" dirty="0"/>
              <a:t> pp 209-226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86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Mesures anti-infectieuses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Reconstitution immunitaire lente, infections bactériennes, fongiques, virales fréquentes</a:t>
            </a:r>
          </a:p>
          <a:p>
            <a:r>
              <a:rPr lang="fr-FR" dirty="0"/>
              <a:t>Flux laminaire durant l’agranulocytose</a:t>
            </a:r>
          </a:p>
          <a:p>
            <a:r>
              <a:rPr lang="fr-FR" dirty="0"/>
              <a:t>Port d’un masque </a:t>
            </a:r>
          </a:p>
          <a:p>
            <a:r>
              <a:rPr lang="fr-FR" dirty="0"/>
              <a:t>Lavage des mains</a:t>
            </a:r>
          </a:p>
          <a:p>
            <a:r>
              <a:rPr lang="fr-FR" dirty="0"/>
              <a:t>Antifongiques, antiviraux, antibiotiques</a:t>
            </a:r>
          </a:p>
          <a:p>
            <a:pPr>
              <a:lnSpc>
                <a:spcPct val="80000"/>
              </a:lnSpc>
              <a:buNone/>
            </a:pPr>
            <a:endParaRPr lang="fr-FR" dirty="0">
              <a:cs typeface="Times New Roman" pitchFamily="18" charset="0"/>
            </a:endParaRPr>
          </a:p>
          <a:p>
            <a:endParaRPr lang="fr-FR" dirty="0">
              <a:latin typeface="Times New Roman" pitchFamily="18" charset="0"/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051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9872"/>
            <a:ext cx="8229600" cy="1143000"/>
          </a:xfrm>
        </p:spPr>
        <p:txBody>
          <a:bodyPr/>
          <a:lstStyle/>
          <a:p>
            <a:r>
              <a:rPr lang="fr-FR" dirty="0"/>
              <a:t>Un équilibre difficile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7" t="1172" b="67786"/>
          <a:stretch/>
        </p:blipFill>
        <p:spPr bwMode="auto">
          <a:xfrm>
            <a:off x="3538806" y="1478707"/>
            <a:ext cx="2509998" cy="18714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16403" r="5314" b="45104"/>
          <a:stretch/>
        </p:blipFill>
        <p:spPr bwMode="auto">
          <a:xfrm>
            <a:off x="401892" y="3515956"/>
            <a:ext cx="8386148" cy="250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6" name="Straight Arrow Connector 24"/>
          <p:cNvCxnSpPr/>
          <p:nvPr/>
        </p:nvCxnSpPr>
        <p:spPr>
          <a:xfrm flipH="1">
            <a:off x="1547664" y="2684698"/>
            <a:ext cx="1889591" cy="8209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25"/>
          <p:cNvCxnSpPr/>
          <p:nvPr/>
        </p:nvCxnSpPr>
        <p:spPr>
          <a:xfrm>
            <a:off x="6124564" y="2641710"/>
            <a:ext cx="2121919" cy="820946"/>
          </a:xfrm>
          <a:prstGeom prst="straightConnector1">
            <a:avLst/>
          </a:prstGeom>
          <a:ln w="254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6"/>
          <p:cNvSpPr/>
          <p:nvPr/>
        </p:nvSpPr>
        <p:spPr>
          <a:xfrm>
            <a:off x="6457148" y="3553245"/>
            <a:ext cx="2416199" cy="2509308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9" name="Rounded Rectangle 27"/>
          <p:cNvSpPr/>
          <p:nvPr/>
        </p:nvSpPr>
        <p:spPr>
          <a:xfrm>
            <a:off x="107062" y="3580075"/>
            <a:ext cx="3308927" cy="259179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71457" y="1478707"/>
            <a:ext cx="1479557" cy="73849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GVH</a:t>
            </a:r>
          </a:p>
          <a:p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« Greffon </a:t>
            </a: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versus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Hôte »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794980" y="1424050"/>
            <a:ext cx="1740533" cy="7495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GVL</a:t>
            </a:r>
          </a:p>
          <a:p>
            <a:r>
              <a:rPr lang="fr-F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« Greffon </a:t>
            </a:r>
            <a:r>
              <a:rPr lang="fr-FR" sz="24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versus </a:t>
            </a:r>
            <a:r>
              <a:rPr lang="fr-F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Leucémie »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03246" y="6339815"/>
            <a:ext cx="2821114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Immunomodulation</a:t>
            </a:r>
            <a:endParaRPr lang="fr-FR" sz="2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1372" t="3133" r="2014" b="4336"/>
          <a:stretch/>
        </p:blipFill>
        <p:spPr>
          <a:xfrm>
            <a:off x="3463842" y="3617291"/>
            <a:ext cx="2953932" cy="2504200"/>
          </a:xfrm>
          <a:prstGeom prst="rect">
            <a:avLst/>
          </a:prstGeom>
          <a:ln>
            <a:noFill/>
          </a:ln>
        </p:spPr>
      </p:pic>
      <p:sp>
        <p:nvSpPr>
          <p:cNvPr id="14" name="Flèche courbée vers la droite 13"/>
          <p:cNvSpPr/>
          <p:nvPr/>
        </p:nvSpPr>
        <p:spPr>
          <a:xfrm>
            <a:off x="3434634" y="5087885"/>
            <a:ext cx="1018312" cy="1768253"/>
          </a:xfrm>
          <a:prstGeom prst="curved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58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411" y="31016"/>
            <a:ext cx="8229600" cy="1143000"/>
          </a:xfrm>
        </p:spPr>
        <p:txBody>
          <a:bodyPr/>
          <a:lstStyle/>
          <a:p>
            <a:r>
              <a:rPr lang="fr-FR" b="1" dirty="0"/>
              <a:t>La </a:t>
            </a:r>
            <a:r>
              <a:rPr lang="fr-FR" b="1" dirty="0" err="1"/>
              <a:t>GvH</a:t>
            </a:r>
            <a:r>
              <a:rPr lang="fr-FR" b="1" dirty="0"/>
              <a:t>, prévention et 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fr-FR" b="1" dirty="0"/>
              <a:t>Définition</a:t>
            </a:r>
            <a:r>
              <a:rPr lang="fr-FR" dirty="0"/>
              <a:t> : </a:t>
            </a:r>
            <a:r>
              <a:rPr lang="fr-FR" sz="2800" i="1" dirty="0" err="1"/>
              <a:t>Graft</a:t>
            </a:r>
            <a:r>
              <a:rPr lang="fr-FR" sz="2800" i="1" dirty="0"/>
              <a:t> versus Host </a:t>
            </a:r>
            <a:r>
              <a:rPr lang="fr-FR" sz="2800" i="1" dirty="0" err="1"/>
              <a:t>Disease</a:t>
            </a:r>
            <a:r>
              <a:rPr lang="fr-FR" sz="2800" i="1" dirty="0"/>
              <a:t> </a:t>
            </a:r>
            <a:r>
              <a:rPr lang="fr-FR" sz="2800" dirty="0"/>
              <a:t>= Maladie du Greffon contre l’Hôte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b="1" dirty="0"/>
              <a:t>1) </a:t>
            </a:r>
            <a:r>
              <a:rPr lang="fr-FR" b="1" dirty="0" err="1"/>
              <a:t>GvH</a:t>
            </a:r>
            <a:r>
              <a:rPr lang="fr-FR" b="1" dirty="0"/>
              <a:t> aiguë </a:t>
            </a:r>
            <a:r>
              <a:rPr lang="fr-FR" dirty="0"/>
              <a:t>: </a:t>
            </a:r>
            <a:r>
              <a:rPr lang="fr-FR" sz="2800" dirty="0"/>
              <a:t>&lt;J100 (mais des formes plus tardives existent): 20 à 60 % des cas</a:t>
            </a:r>
          </a:p>
          <a:p>
            <a:r>
              <a:rPr lang="fr-FR" sz="2800" dirty="0"/>
              <a:t>Les lésions tissulaires liées au conditionnement entraînent une activation des neutrophiles, monocytes puis une présentation des Ag par les CPA receveur aux lymphocytes T du donneur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335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F58F219-C093-4F5E-A9CE-18A590CD8C40}"/>
              </a:ext>
            </a:extLst>
          </p:cNvPr>
          <p:cNvSpPr txBox="1"/>
          <p:nvPr/>
        </p:nvSpPr>
        <p:spPr>
          <a:xfrm>
            <a:off x="334468" y="988079"/>
            <a:ext cx="716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Maladie du Greffon contre l’hôte (GVH): GVH aiguë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C0928E-9774-43B4-B75B-66DC50DAE9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6" y="1349238"/>
            <a:ext cx="8951531" cy="417443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FC64693-D01C-4811-93DF-06837C6B6801}"/>
              </a:ext>
            </a:extLst>
          </p:cNvPr>
          <p:cNvSpPr txBox="1"/>
          <p:nvPr/>
        </p:nvSpPr>
        <p:spPr>
          <a:xfrm>
            <a:off x="112956" y="5654501"/>
            <a:ext cx="882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D’Aveni</a:t>
            </a:r>
            <a:r>
              <a:rPr lang="en-US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-Piney M, </a:t>
            </a:r>
            <a:r>
              <a:rPr lang="en-US" sz="9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Notarantonio</a:t>
            </a:r>
            <a:r>
              <a:rPr lang="en-US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Pochon C, Rubio MT. Immunology of Hematopoietic Stem Cell Transplantation. In: Rezaei N, </a:t>
            </a:r>
            <a:r>
              <a:rPr lang="en-US" sz="9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éditeur</a:t>
            </a:r>
            <a:r>
              <a:rPr lang="en-US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Encyclopedia of Infection and Immunity [Internet]. </a:t>
            </a:r>
            <a:r>
              <a:rPr lang="fr-FR" sz="9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Oxford: Elsevier; 2022</a:t>
            </a:r>
            <a:endParaRPr lang="fr-FR" sz="900" i="1" dirty="0"/>
          </a:p>
        </p:txBody>
      </p:sp>
    </p:spTree>
    <p:extLst>
      <p:ext uri="{BB962C8B-B14F-4D97-AF65-F5344CB8AC3E}">
        <p14:creationId xmlns:p14="http://schemas.microsoft.com/office/powerpoint/2010/main" val="2888587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Score de GVH aiguë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05739D-502B-4C28-A5CB-B8B72063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0538"/>
            <a:ext cx="9144000" cy="351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73BE527-F887-473D-BC16-B1CAF7997CD3}"/>
              </a:ext>
            </a:extLst>
          </p:cNvPr>
          <p:cNvSpPr txBox="1"/>
          <p:nvPr/>
        </p:nvSpPr>
        <p:spPr>
          <a:xfrm>
            <a:off x="755576" y="55172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Harris et al 2016</a:t>
            </a:r>
          </a:p>
        </p:txBody>
      </p:sp>
    </p:spTree>
    <p:extLst>
      <p:ext uri="{BB962C8B-B14F-4D97-AF65-F5344CB8AC3E}">
        <p14:creationId xmlns:p14="http://schemas.microsoft.com/office/powerpoint/2010/main" val="4246735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28C1BE-FB6D-417E-87C4-F0CED87F3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5" y="1671392"/>
            <a:ext cx="7659169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4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ICT43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48677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56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648"/>
            <a:ext cx="8229600" cy="576138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arenR" startAt="2"/>
            </a:pPr>
            <a:r>
              <a:rPr lang="fr-FR" sz="2400" b="1" dirty="0">
                <a:latin typeface="Comic Sans MS" pitchFamily="66" charset="0"/>
              </a:rPr>
              <a:t>&gt; GVH chronique</a:t>
            </a:r>
            <a:r>
              <a:rPr lang="fr-FR" sz="2400" dirty="0">
                <a:latin typeface="Comic Sans MS" pitchFamily="66" charset="0"/>
              </a:rPr>
              <a:t>: peut toucher tous les organes. Incidence 10 à 50% selon les types de greffons, la compatibilité du donneur, l’âge; la pathologie sous jacente et la prophylaxie: </a:t>
            </a:r>
          </a:p>
          <a:p>
            <a:pPr marL="0" indent="0" eaLnBrk="1" hangingPunct="1">
              <a:buNone/>
            </a:pPr>
            <a:r>
              <a:rPr lang="fr-FR" sz="2400" dirty="0">
                <a:latin typeface="Comic Sans MS" pitchFamily="66" charset="0"/>
              </a:rPr>
              <a:t>Inflammation et </a:t>
            </a:r>
            <a:r>
              <a:rPr lang="fr-FR" sz="2400" b="1" dirty="0">
                <a:latin typeface="Comic Sans MS" pitchFamily="66" charset="0"/>
              </a:rPr>
              <a:t>fibrose </a:t>
            </a:r>
            <a:r>
              <a:rPr lang="fr-FR" sz="2400" dirty="0">
                <a:latin typeface="Comic Sans MS" pitchFamily="66" charset="0"/>
              </a:rPr>
              <a:t>des différents tissus touchés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2400" dirty="0">
                <a:latin typeface="Comic Sans MS" pitchFamily="66" charset="0"/>
              </a:rPr>
              <a:t>			</a:t>
            </a:r>
          </a:p>
          <a:p>
            <a:pPr eaLnBrk="1" hangingPunct="1">
              <a:buFont typeface="Wingdings" pitchFamily="2" charset="2"/>
              <a:buNone/>
            </a:pPr>
            <a:endParaRPr lang="fr-F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1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scielo.cl/img/revistas/rcp/v89n1/0370-4106-rcp-89-01-00113-g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1" y="4649892"/>
            <a:ext cx="1687047" cy="20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F4E6F43-9E23-4405-85F3-7E7E2243B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661355"/>
            <a:ext cx="6033359" cy="208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40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F2F2DE9-2C2A-449B-8A4B-BBF5826C7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18380" y="912779"/>
            <a:ext cx="4664548" cy="503244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FD1C1B4-19C9-4A55-81DC-37AAACCDA809}"/>
              </a:ext>
            </a:extLst>
          </p:cNvPr>
          <p:cNvSpPr txBox="1"/>
          <p:nvPr/>
        </p:nvSpPr>
        <p:spPr>
          <a:xfrm>
            <a:off x="6782927" y="5552806"/>
            <a:ext cx="28898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Zeiser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et al, N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Med. 28 </a:t>
            </a:r>
            <a:r>
              <a:rPr lang="en-US" sz="105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2017;377(26):2565</a:t>
            </a:r>
            <a:r>
              <a:rPr lang="en-US" sz="1050" i="1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‑</a:t>
            </a:r>
            <a:r>
              <a:rPr lang="en-US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fr-FR" sz="1050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004E31-DECD-4314-9D15-C9F68FCE7D3A}"/>
              </a:ext>
            </a:extLst>
          </p:cNvPr>
          <p:cNvSpPr txBox="1"/>
          <p:nvPr/>
        </p:nvSpPr>
        <p:spPr>
          <a:xfrm>
            <a:off x="6907902" y="2667253"/>
            <a:ext cx="2169010" cy="15465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350" b="1" dirty="0"/>
              <a:t>Focus des recherches sur 2 traitements non médicamenteux de la GVH: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la </a:t>
            </a:r>
            <a:r>
              <a:rPr lang="fr-FR" sz="1350" dirty="0" err="1"/>
              <a:t>photophérèse</a:t>
            </a:r>
            <a:r>
              <a:rPr lang="fr-FR" sz="1350" dirty="0"/>
              <a:t>     extracorporelle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350" dirty="0"/>
              <a:t>les cellules souches mésenchymateuses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6C4F0D-A5A4-4061-999C-A5A546087833}"/>
              </a:ext>
            </a:extLst>
          </p:cNvPr>
          <p:cNvSpPr txBox="1"/>
          <p:nvPr/>
        </p:nvSpPr>
        <p:spPr>
          <a:xfrm>
            <a:off x="1403648" y="188640"/>
            <a:ext cx="6912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700" b="1" dirty="0"/>
              <a:t>Physiopathologie de la GVH chronique</a:t>
            </a:r>
          </a:p>
        </p:txBody>
      </p:sp>
    </p:spTree>
    <p:extLst>
      <p:ext uri="{BB962C8B-B14F-4D97-AF65-F5344CB8AC3E}">
        <p14:creationId xmlns:p14="http://schemas.microsoft.com/office/powerpoint/2010/main" val="46179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1" dirty="0"/>
              <a:t>Un peu d’Histoire!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>
                <a:latin typeface="Comic Sans MS" pitchFamily="66" charset="0"/>
              </a:rPr>
              <a:t>Seconde Guerre Mondiale: irradiations létales</a:t>
            </a:r>
          </a:p>
          <a:p>
            <a:r>
              <a:rPr lang="fr-FR" b="1" dirty="0">
                <a:latin typeface="Comic Sans MS" pitchFamily="66" charset="0"/>
              </a:rPr>
              <a:t>Années 1960 </a:t>
            </a:r>
            <a:r>
              <a:rPr lang="fr-FR" dirty="0">
                <a:latin typeface="Comic Sans MS" pitchFamily="66" charset="0"/>
              </a:rPr>
              <a:t>: transfusion de MO, capacité de recoloniser les cavités médullaires. </a:t>
            </a:r>
          </a:p>
          <a:p>
            <a:pPr marL="0" indent="0">
              <a:buNone/>
            </a:pPr>
            <a:r>
              <a:rPr lang="fr-FR" dirty="0">
                <a:latin typeface="Comic Sans MS" pitchFamily="66" charset="0"/>
              </a:rPr>
              <a:t>    Mais échecs en thérapie humaine ! sauf chez les vrais    jumeaux -&gt; Compréhension du </a:t>
            </a:r>
            <a:r>
              <a:rPr lang="fr-FR" b="1" dirty="0">
                <a:latin typeface="Comic Sans MS" pitchFamily="66" charset="0"/>
              </a:rPr>
              <a:t>système HLA.</a:t>
            </a:r>
          </a:p>
          <a:p>
            <a:r>
              <a:rPr lang="fr-FR" b="1" dirty="0">
                <a:latin typeface="Comic Sans MS" pitchFamily="66" charset="0"/>
              </a:rPr>
              <a:t>1977</a:t>
            </a:r>
            <a:r>
              <a:rPr lang="fr-FR" dirty="0">
                <a:latin typeface="Comic Sans MS" pitchFamily="66" charset="0"/>
              </a:rPr>
              <a:t> : greffe HLA-identique de 100 patients atteints de LA après TBI-</a:t>
            </a:r>
            <a:r>
              <a:rPr lang="fr-FR" dirty="0" err="1">
                <a:latin typeface="Comic Sans MS" pitchFamily="66" charset="0"/>
              </a:rPr>
              <a:t>Endoxan</a:t>
            </a:r>
            <a:r>
              <a:rPr lang="fr-FR" dirty="0">
                <a:latin typeface="Comic Sans MS" pitchFamily="66" charset="0"/>
              </a:rPr>
              <a:t> : EFS 13%</a:t>
            </a:r>
          </a:p>
          <a:p>
            <a:r>
              <a:rPr lang="fr-FR" b="1" dirty="0">
                <a:latin typeface="Comic Sans MS" pitchFamily="66" charset="0"/>
              </a:rPr>
              <a:t>Développement de banques nationales </a:t>
            </a:r>
            <a:r>
              <a:rPr lang="fr-FR" dirty="0">
                <a:latin typeface="Comic Sans MS" pitchFamily="66" charset="0"/>
              </a:rPr>
              <a:t>en </a:t>
            </a:r>
            <a:r>
              <a:rPr lang="fr-FR" b="1" dirty="0">
                <a:latin typeface="Comic Sans MS" pitchFamily="66" charset="0"/>
              </a:rPr>
              <a:t>1983</a:t>
            </a:r>
            <a:r>
              <a:rPr lang="fr-FR" dirty="0">
                <a:latin typeface="Comic Sans MS" pitchFamily="66" charset="0"/>
              </a:rPr>
              <a:t> puis internationales </a:t>
            </a:r>
          </a:p>
          <a:p>
            <a:pPr>
              <a:buClr>
                <a:schemeClr val="accent1"/>
              </a:buClr>
            </a:pPr>
            <a:r>
              <a:rPr lang="fr-FR" b="1" dirty="0">
                <a:latin typeface="Comic Sans MS" pitchFamily="66" charset="0"/>
              </a:rPr>
              <a:t>1</a:t>
            </a:r>
            <a:r>
              <a:rPr lang="fr-FR" b="1" baseline="30000" dirty="0">
                <a:latin typeface="Comic Sans MS" pitchFamily="66" charset="0"/>
              </a:rPr>
              <a:t>ère</a:t>
            </a:r>
            <a:r>
              <a:rPr lang="fr-FR" b="1" dirty="0">
                <a:latin typeface="Comic Sans MS" pitchFamily="66" charset="0"/>
              </a:rPr>
              <a:t> greffe de sang placentaire </a:t>
            </a:r>
            <a:r>
              <a:rPr lang="fr-FR" dirty="0">
                <a:latin typeface="Comic Sans MS" pitchFamily="66" charset="0"/>
              </a:rPr>
              <a:t>réalisée en </a:t>
            </a:r>
            <a:r>
              <a:rPr lang="fr-FR" b="1" dirty="0">
                <a:latin typeface="Comic Sans MS" pitchFamily="66" charset="0"/>
              </a:rPr>
              <a:t>1988</a:t>
            </a:r>
            <a:r>
              <a:rPr lang="fr-FR" dirty="0">
                <a:latin typeface="Comic Sans MS" pitchFamily="66" charset="0"/>
              </a:rPr>
              <a:t> pour une anémie de </a:t>
            </a:r>
            <a:r>
              <a:rPr lang="fr-FR" dirty="0" err="1">
                <a:latin typeface="Comic Sans MS" pitchFamily="66" charset="0"/>
              </a:rPr>
              <a:t>Fanconi</a:t>
            </a:r>
            <a:r>
              <a:rPr lang="fr-FR" dirty="0">
                <a:latin typeface="Comic Sans MS" pitchFamily="66" charset="0"/>
              </a:rPr>
              <a:t> </a:t>
            </a:r>
          </a:p>
          <a:p>
            <a:pPr>
              <a:buClr>
                <a:schemeClr val="accent1"/>
              </a:buClr>
            </a:pPr>
            <a:r>
              <a:rPr lang="fr-FR" b="1" dirty="0">
                <a:latin typeface="Comic Sans MS" pitchFamily="66" charset="0"/>
              </a:rPr>
              <a:t>Années 1990 </a:t>
            </a:r>
            <a:r>
              <a:rPr lang="fr-FR" dirty="0">
                <a:latin typeface="Comic Sans MS" pitchFamily="66" charset="0"/>
              </a:rPr>
              <a:t>: conditionnements à intensité réduite (RIC)</a:t>
            </a:r>
          </a:p>
          <a:p>
            <a:r>
              <a:rPr lang="fr-FR" b="1" dirty="0">
                <a:latin typeface="Comic Sans MS" pitchFamily="66" charset="0"/>
              </a:rPr>
              <a:t>2010 en France </a:t>
            </a:r>
            <a:r>
              <a:rPr lang="fr-FR" dirty="0">
                <a:latin typeface="Comic Sans MS" pitchFamily="66" charset="0"/>
              </a:rPr>
              <a:t>: développement des allogreffes </a:t>
            </a:r>
            <a:r>
              <a:rPr lang="fr-FR" dirty="0" err="1">
                <a:latin typeface="Comic Sans MS" pitchFamily="66" charset="0"/>
              </a:rPr>
              <a:t>haploidnetique</a:t>
            </a:r>
            <a:r>
              <a:rPr lang="fr-FR" dirty="0">
                <a:latin typeface="Comic Sans MS" pitchFamily="66" charset="0"/>
              </a:rPr>
              <a:t> T </a:t>
            </a:r>
            <a:r>
              <a:rPr lang="fr-FR" dirty="0" err="1">
                <a:latin typeface="Comic Sans MS" pitchFamily="66" charset="0"/>
              </a:rPr>
              <a:t>réplétées</a:t>
            </a:r>
            <a:r>
              <a:rPr lang="fr-FR" dirty="0">
                <a:latin typeface="Comic Sans MS" pitchFamily="66" charset="0"/>
              </a:rPr>
              <a:t> (avec </a:t>
            </a:r>
            <a:r>
              <a:rPr lang="fr-FR" dirty="0" err="1">
                <a:latin typeface="Comic Sans MS" pitchFamily="66" charset="0"/>
              </a:rPr>
              <a:t>endoxan</a:t>
            </a:r>
            <a:r>
              <a:rPr lang="fr-FR" dirty="0">
                <a:latin typeface="Comic Sans MS" pitchFamily="66" charset="0"/>
              </a:rPr>
              <a:t> post greffe)</a:t>
            </a:r>
          </a:p>
          <a:p>
            <a:endParaRPr lang="fr-FR" dirty="0">
              <a:latin typeface="Comic Sans MS" pitchFamily="66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973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1" dirty="0"/>
              <a:t>La prévention de la GVH </a:t>
            </a:r>
            <a:r>
              <a:rPr lang="fr-FR" dirty="0"/>
              <a:t>repose sur l’utilisation de T déplétion </a:t>
            </a:r>
            <a:r>
              <a:rPr lang="fr-FR" i="1" dirty="0"/>
              <a:t>in vivo</a:t>
            </a:r>
            <a:r>
              <a:rPr lang="fr-FR" dirty="0"/>
              <a:t>, d’agents immunosuppresseurs pré et post greffe, le recrutement du donneur le plus compatible au plan HLA</a:t>
            </a:r>
          </a:p>
          <a:p>
            <a:r>
              <a:rPr lang="fr-FR" b="1" dirty="0"/>
              <a:t>Le traitement </a:t>
            </a:r>
            <a:r>
              <a:rPr lang="fr-FR" dirty="0"/>
              <a:t>repose sur:</a:t>
            </a:r>
          </a:p>
          <a:p>
            <a:pPr marL="0" indent="0">
              <a:buNone/>
            </a:pPr>
            <a:r>
              <a:rPr lang="fr-FR" dirty="0"/>
              <a:t>-   la corticothérapie </a:t>
            </a:r>
          </a:p>
          <a:p>
            <a:pPr>
              <a:buFontTx/>
              <a:buChar char="-"/>
            </a:pPr>
            <a:r>
              <a:rPr lang="fr-FR" dirty="0"/>
              <a:t>d’autres immunosuppresseurs: </a:t>
            </a:r>
            <a:r>
              <a:rPr lang="fr-FR" dirty="0" err="1"/>
              <a:t>ruxolitinib</a:t>
            </a:r>
            <a:r>
              <a:rPr lang="fr-FR" dirty="0"/>
              <a:t> en 2è ligne,</a:t>
            </a:r>
          </a:p>
          <a:p>
            <a:pPr>
              <a:buFontTx/>
              <a:buChar char="-"/>
            </a:pPr>
            <a:r>
              <a:rPr lang="fr-FR" dirty="0"/>
              <a:t>ou </a:t>
            </a:r>
            <a:r>
              <a:rPr lang="fr-FR" dirty="0" err="1"/>
              <a:t>immunorégulateurs</a:t>
            </a:r>
            <a:r>
              <a:rPr lang="fr-FR" dirty="0"/>
              <a:t> (</a:t>
            </a:r>
            <a:r>
              <a:rPr lang="fr-FR" dirty="0" err="1"/>
              <a:t>Photophérèse</a:t>
            </a:r>
            <a:r>
              <a:rPr lang="fr-FR" dirty="0"/>
              <a:t> extracorporelle, cellules souches mésenchymateuses, transplantation fécale…)</a:t>
            </a:r>
          </a:p>
        </p:txBody>
      </p:sp>
    </p:spTree>
    <p:extLst>
      <p:ext uri="{BB962C8B-B14F-4D97-AF65-F5344CB8AC3E}">
        <p14:creationId xmlns:p14="http://schemas.microsoft.com/office/powerpoint/2010/main" val="1713508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74638"/>
            <a:ext cx="5760640" cy="64667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04248" y="60932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Introna</a:t>
            </a:r>
            <a:r>
              <a:rPr lang="fr-FR" dirty="0"/>
              <a:t> et al </a:t>
            </a:r>
            <a:r>
              <a:rPr lang="fr-FR" dirty="0" err="1"/>
              <a:t>Frontiers</a:t>
            </a:r>
            <a:r>
              <a:rPr lang="fr-FR" dirty="0"/>
              <a:t> </a:t>
            </a:r>
            <a:r>
              <a:rPr lang="fr-FR" dirty="0" err="1"/>
              <a:t>immunol</a:t>
            </a:r>
            <a:r>
              <a:rPr lang="fr-FR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682802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L’allogreffe de CSH est historiquement la </a:t>
            </a:r>
            <a:r>
              <a:rPr lang="fr-FR" b="1" dirty="0"/>
              <a:t>première immunothérapie</a:t>
            </a:r>
          </a:p>
          <a:p>
            <a:r>
              <a:rPr lang="fr-FR" dirty="0"/>
              <a:t>Elle permet la guérison d’hémopathies par un effet </a:t>
            </a:r>
            <a:r>
              <a:rPr lang="fr-FR" dirty="0" err="1"/>
              <a:t>antitumoral</a:t>
            </a:r>
            <a:r>
              <a:rPr lang="fr-FR" dirty="0"/>
              <a:t> dit GVL</a:t>
            </a:r>
          </a:p>
          <a:p>
            <a:r>
              <a:rPr lang="fr-FR" dirty="0"/>
              <a:t>La balance entre l’effet GVL et GVH est le défi principal</a:t>
            </a:r>
          </a:p>
          <a:p>
            <a:r>
              <a:rPr lang="fr-FR" dirty="0"/>
              <a:t>Les complications infectieuses sont fréquentes mais le développement d’agents antifongiques et antiviraux a permis une amélioration continue de la survie des patients</a:t>
            </a:r>
          </a:p>
        </p:txBody>
      </p:sp>
    </p:spTree>
    <p:extLst>
      <p:ext uri="{BB962C8B-B14F-4D97-AF65-F5344CB8AC3E}">
        <p14:creationId xmlns:p14="http://schemas.microsoft.com/office/powerpoint/2010/main" val="2489414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6" y="188640"/>
            <a:ext cx="463234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-23668"/>
            <a:ext cx="4608512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44" y="2996952"/>
            <a:ext cx="2984083" cy="35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58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Que « greffe »-t-on?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cellules</a:t>
            </a:r>
          </a:p>
          <a:p>
            <a:r>
              <a:rPr lang="fr-FR" dirty="0"/>
              <a:t>Souches hématopoïétiques : CD34+</a:t>
            </a:r>
          </a:p>
          <a:p>
            <a:r>
              <a:rPr lang="fr-FR" b="1" dirty="0"/>
              <a:t>Et</a:t>
            </a:r>
            <a:r>
              <a:rPr lang="fr-FR" dirty="0"/>
              <a:t> des cellules matures: T, B, NK, monocytes...</a:t>
            </a:r>
          </a:p>
          <a:p>
            <a:endParaRPr lang="fr-FR" dirty="0"/>
          </a:p>
          <a:p>
            <a:r>
              <a:rPr lang="fr-FR" i="1" dirty="0"/>
              <a:t>Cas particulier des T déplétions in vitro</a:t>
            </a:r>
          </a:p>
        </p:txBody>
      </p:sp>
    </p:spTree>
    <p:extLst>
      <p:ext uri="{BB962C8B-B14F-4D97-AF65-F5344CB8AC3E}">
        <p14:creationId xmlns:p14="http://schemas.microsoft.com/office/powerpoint/2010/main" val="247571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Le système HLA (</a:t>
            </a:r>
            <a:r>
              <a:rPr lang="fr-FR" b="1" dirty="0" err="1"/>
              <a:t>Human</a:t>
            </a:r>
            <a:r>
              <a:rPr lang="fr-FR" b="1" dirty="0"/>
              <a:t> Leucocyte </a:t>
            </a:r>
            <a:r>
              <a:rPr lang="fr-FR" b="1" dirty="0" err="1"/>
              <a:t>Antigen</a:t>
            </a:r>
            <a:r>
              <a:rPr lang="fr-FR" b="1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152684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</a:rPr>
              <a:t>Antigène à la surface des cellules</a:t>
            </a:r>
            <a:r>
              <a:rPr lang="fr-FR" sz="2400" b="1" dirty="0">
                <a:latin typeface="Times New Roman" pitchFamily="18" charset="0"/>
              </a:rPr>
              <a:t>, </a:t>
            </a:r>
            <a:r>
              <a:rPr lang="fr-FR" sz="2400" dirty="0">
                <a:latin typeface="Times New Roman" pitchFamily="18" charset="0"/>
              </a:rPr>
              <a:t>hérité des 2 parents. Chromosome 6</a:t>
            </a:r>
          </a:p>
          <a:p>
            <a:endParaRPr lang="fr-FR" sz="2400" dirty="0"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Clr>
                <a:schemeClr val="tx2"/>
              </a:buClr>
              <a:buFontTx/>
              <a:buChar char="-"/>
            </a:pPr>
            <a:r>
              <a:rPr lang="fr-FR" sz="2400" dirty="0">
                <a:latin typeface="Comic Sans MS" pitchFamily="66" charset="0"/>
              </a:rPr>
              <a:t>Ag classe I : A, B, C  </a:t>
            </a:r>
            <a:r>
              <a:rPr lang="fr-FR" sz="2400" b="1" dirty="0">
                <a:latin typeface="Comic Sans MS" pitchFamily="66" charset="0"/>
              </a:rPr>
              <a:t>(toutes cellules nucléées)</a:t>
            </a:r>
          </a:p>
          <a:p>
            <a:pPr marL="342900" indent="-342900">
              <a:lnSpc>
                <a:spcPct val="80000"/>
              </a:lnSpc>
              <a:buClr>
                <a:schemeClr val="tx2"/>
              </a:buClr>
              <a:buFontTx/>
              <a:buChar char="-"/>
            </a:pPr>
            <a:r>
              <a:rPr lang="fr-FR" sz="2400" dirty="0">
                <a:latin typeface="Comic Sans MS" pitchFamily="66" charset="0"/>
              </a:rPr>
              <a:t>Ag classe II : DR, DQ, DP (LB, CPA)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endParaRPr lang="fr-FR" sz="2400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  <a:buClr>
                <a:schemeClr val="tx2"/>
              </a:buClr>
            </a:pPr>
            <a:endParaRPr lang="fr-FR" sz="2400" dirty="0">
              <a:latin typeface="Comic Sans MS" pitchFamily="66" charset="0"/>
            </a:endParaRP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fr-FR" sz="2400" b="1" dirty="0">
                <a:latin typeface="Comic Sans MS" pitchFamily="66" charset="0"/>
              </a:rPr>
              <a:t>POLYMORPHISME</a:t>
            </a:r>
            <a:endParaRPr lang="fr-FR" b="1" dirty="0">
              <a:latin typeface="Times New Roman" pitchFamily="18" charset="0"/>
            </a:endParaRPr>
          </a:p>
        </p:txBody>
      </p:sp>
      <p:pic>
        <p:nvPicPr>
          <p:cNvPr id="7" name="Picture 4" descr="CLass I &amp; II simplifié -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8427"/>
            <a:ext cx="3416320" cy="356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83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Autogreffe ou allogreffe?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23954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95847" y="4181872"/>
            <a:ext cx="364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AUTOGREFFE : Chimiothérapie intensive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28808"/>
            <a:ext cx="2882280" cy="288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580112" y="5301208"/>
            <a:ext cx="2738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ALLOGREFFE : Effet immunologique : le greffon contre la maladie! </a:t>
            </a:r>
            <a:r>
              <a:rPr lang="fr-FR" b="1" dirty="0" err="1"/>
              <a:t>Graft</a:t>
            </a:r>
            <a:r>
              <a:rPr lang="fr-FR" b="1" dirty="0"/>
              <a:t> versus </a:t>
            </a:r>
            <a:r>
              <a:rPr lang="fr-FR" b="1" dirty="0" err="1"/>
              <a:t>Leukemia</a:t>
            </a:r>
            <a:r>
              <a:rPr lang="fr-FR" b="1" dirty="0"/>
              <a:t> (</a:t>
            </a:r>
            <a:r>
              <a:rPr lang="fr-FR" b="1" dirty="0" err="1"/>
              <a:t>GvL</a:t>
            </a:r>
            <a:r>
              <a:rPr lang="fr-FR" b="1" dirty="0"/>
              <a:t>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5847" y="5589240"/>
            <a:ext cx="39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première IMMUNOTHERAPIE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4239543" y="5733256"/>
            <a:ext cx="119655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52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850900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Times New Roman" pitchFamily="18" charset="0"/>
              </a:rPr>
              <a:t>Indications d’allogreffe en pédiatrie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222205"/>
          </a:xfrm>
        </p:spPr>
        <p:txBody>
          <a:bodyPr/>
          <a:lstStyle/>
          <a:p>
            <a:r>
              <a:rPr lang="fr-FR" sz="2000" dirty="0">
                <a:latin typeface="Times New Roman" pitchFamily="18" charset="0"/>
              </a:rPr>
              <a:t>Hémopathies malignes (en RC moléculaire pour les LAL+++):</a:t>
            </a:r>
          </a:p>
          <a:p>
            <a:pPr>
              <a:buFont typeface="Wingdings" pitchFamily="2" charset="2"/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				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637580" y="4490559"/>
            <a:ext cx="1897058" cy="140938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fr-FR" dirty="0"/>
              <a:t>âge&lt;1an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fr-FR" sz="1600" dirty="0"/>
              <a:t>MLL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fr-FR" sz="1600" dirty="0"/>
              <a:t>GB&gt;300000/mm</a:t>
            </a:r>
            <a:r>
              <a:rPr lang="fr-FR" sz="1600" baseline="30000" dirty="0"/>
              <a:t>3</a:t>
            </a:r>
          </a:p>
          <a:p>
            <a:pPr algn="ctr"/>
            <a:endParaRPr lang="fr-FR" dirty="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764622" y="4136217"/>
            <a:ext cx="1584325" cy="7921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fr-FR" dirty="0"/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fr-FR" dirty="0"/>
              <a:t>Age≥1an</a:t>
            </a:r>
          </a:p>
          <a:p>
            <a:pPr algn="ctr"/>
            <a:endParaRPr lang="fr-FR" dirty="0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5696126" y="4003985"/>
            <a:ext cx="2583868" cy="28021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1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fr-FR" sz="1600" dirty="0"/>
          </a:p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fr-FR" sz="1600" dirty="0"/>
              <a:t>Haut risque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fr-FR" sz="1600" dirty="0"/>
              <a:t>Cytogénétique défavorable (t(17;19 et…MLL selon âge)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fr-FR" sz="1600" dirty="0"/>
              <a:t> ou Mauvaise réponse au traitement: MRD</a:t>
            </a:r>
            <a:endParaRPr lang="fr-FR" sz="1200" dirty="0"/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fr-FR" sz="1600" dirty="0"/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fr-FR" sz="1600" baseline="30000" dirty="0"/>
          </a:p>
          <a:p>
            <a:pPr algn="ctr"/>
            <a:endParaRPr lang="fr-FR" sz="1600" dirty="0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776748" y="1557362"/>
            <a:ext cx="2583511" cy="12264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LAL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3572308" y="1557361"/>
            <a:ext cx="2943626" cy="19403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LAM</a:t>
            </a:r>
          </a:p>
          <a:p>
            <a:pPr algn="ctr"/>
            <a:r>
              <a:rPr lang="fr-FR" dirty="0"/>
              <a:t>En RC1</a:t>
            </a:r>
          </a:p>
          <a:p>
            <a:pPr algn="ctr"/>
            <a:r>
              <a:rPr lang="fr-FR" dirty="0"/>
              <a:t> si  HR (cytogénétique/</a:t>
            </a:r>
            <a:r>
              <a:rPr lang="fr-FR" dirty="0" err="1"/>
              <a:t>biomol</a:t>
            </a:r>
            <a:r>
              <a:rPr lang="fr-FR" dirty="0"/>
              <a:t>)</a:t>
            </a:r>
          </a:p>
          <a:p>
            <a:pPr algn="ctr"/>
            <a:r>
              <a:rPr lang="fr-FR" sz="1600" dirty="0"/>
              <a:t>En RC2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2265723" y="2995923"/>
            <a:ext cx="1679414" cy="10080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dirty="0"/>
              <a:t>LAL en RC1</a:t>
            </a:r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346839" y="2966235"/>
            <a:ext cx="1721664" cy="10674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dirty="0"/>
              <a:t>LAL en RC2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2618646" y="3930561"/>
            <a:ext cx="171787" cy="5599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3733254" y="3819826"/>
            <a:ext cx="316376" cy="3907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5348947" y="4740112"/>
            <a:ext cx="347179" cy="1484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6515934" y="1557362"/>
            <a:ext cx="2410276" cy="1297916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JMML sauf CBL</a:t>
            </a:r>
          </a:p>
        </p:txBody>
      </p:sp>
      <p:cxnSp>
        <p:nvCxnSpPr>
          <p:cNvPr id="3" name="Connecteur droit avec flèche 2"/>
          <p:cNvCxnSpPr>
            <a:endCxn id="9231" idx="0"/>
          </p:cNvCxnSpPr>
          <p:nvPr/>
        </p:nvCxnSpPr>
        <p:spPr>
          <a:xfrm flipH="1">
            <a:off x="1207671" y="2636912"/>
            <a:ext cx="195977" cy="3293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618647" y="2675772"/>
            <a:ext cx="204325" cy="359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72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26820"/>
            <a:ext cx="4644008" cy="230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" y="1427942"/>
            <a:ext cx="8229600" cy="4525963"/>
          </a:xfrm>
        </p:spPr>
        <p:txBody>
          <a:bodyPr/>
          <a:lstStyle/>
          <a:p>
            <a:r>
              <a:rPr lang="fr-FR" dirty="0"/>
              <a:t>Autres indications</a:t>
            </a:r>
          </a:p>
          <a:p>
            <a:pPr marL="0" indent="0">
              <a:buNone/>
            </a:pPr>
            <a:r>
              <a:rPr lang="fr-FR" dirty="0"/>
              <a:t>    pédiatriques :</a:t>
            </a:r>
          </a:p>
        </p:txBody>
      </p:sp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1208578" y="2818103"/>
            <a:ext cx="3024336" cy="1514510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Aplasies médullaires</a:t>
            </a:r>
          </a:p>
          <a:p>
            <a:pPr algn="ctr"/>
            <a:r>
              <a:rPr lang="fr-FR" b="1" dirty="0"/>
              <a:t>- idiopathiques</a:t>
            </a:r>
          </a:p>
          <a:p>
            <a:pPr marL="285750" indent="-285750" algn="ctr">
              <a:buFontTx/>
              <a:buChar char="-"/>
            </a:pPr>
            <a:r>
              <a:rPr lang="fr-FR" b="1" dirty="0"/>
              <a:t>Héréditaires : </a:t>
            </a:r>
            <a:r>
              <a:rPr lang="fr-FR" b="1" dirty="0" err="1"/>
              <a:t>Fanconi</a:t>
            </a:r>
            <a:r>
              <a:rPr lang="fr-FR" b="1" dirty="0"/>
              <a:t>…</a:t>
            </a:r>
          </a:p>
          <a:p>
            <a:pPr marL="285750" indent="-285750" algn="ctr">
              <a:buFontTx/>
              <a:buChar char="-"/>
            </a:pPr>
            <a:r>
              <a:rPr lang="fr-FR" b="1" dirty="0"/>
              <a:t>Acquises : HPN</a:t>
            </a:r>
          </a:p>
        </p:txBody>
      </p: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4716016" y="2818103"/>
            <a:ext cx="2837132" cy="15549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Hémoglobinopathies sévères:</a:t>
            </a:r>
          </a:p>
          <a:p>
            <a:pPr algn="ctr"/>
            <a:r>
              <a:rPr lang="fr-FR" b="1" dirty="0"/>
              <a:t>Drépanocytose</a:t>
            </a:r>
          </a:p>
          <a:p>
            <a:pPr algn="ctr"/>
            <a:r>
              <a:rPr lang="fr-FR" b="1" dirty="0"/>
              <a:t>thalassémie</a:t>
            </a: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4936976" y="4652992"/>
            <a:ext cx="2621108" cy="1514510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2"/>
                </a:solidFill>
              </a:rPr>
              <a:t>Maladies métaboliques</a:t>
            </a:r>
          </a:p>
          <a:p>
            <a:pPr algn="ctr"/>
            <a:r>
              <a:rPr lang="fr-FR" b="1" dirty="0">
                <a:solidFill>
                  <a:schemeClr val="bg2"/>
                </a:solidFill>
              </a:rPr>
              <a:t>Hurler…</a:t>
            </a: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1298588" y="4653136"/>
            <a:ext cx="2844316" cy="15145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Déficits immunitaires </a:t>
            </a:r>
          </a:p>
          <a:p>
            <a:pPr algn="ctr"/>
            <a:r>
              <a:rPr lang="fr-FR" b="1" dirty="0"/>
              <a:t>(X-CGD, SCID, CID)</a:t>
            </a:r>
          </a:p>
        </p:txBody>
      </p:sp>
      <p:sp>
        <p:nvSpPr>
          <p:cNvPr id="8" name="Rectangle à quatre flèches 7"/>
          <p:cNvSpPr/>
          <p:nvPr/>
        </p:nvSpPr>
        <p:spPr>
          <a:xfrm rot="18798664">
            <a:off x="3891916" y="3942424"/>
            <a:ext cx="1216152" cy="1216152"/>
          </a:xfrm>
          <a:prstGeom prst="quadArrowCallout">
            <a:avLst>
              <a:gd name="adj1" fmla="val 18515"/>
              <a:gd name="adj2" fmla="val 38565"/>
              <a:gd name="adj3" fmla="val 18515"/>
              <a:gd name="adj4" fmla="val 18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2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872" y="-136654"/>
            <a:ext cx="8229600" cy="1143000"/>
          </a:xfrm>
        </p:spPr>
        <p:txBody>
          <a:bodyPr/>
          <a:lstStyle/>
          <a:p>
            <a:r>
              <a:rPr lang="fr-FR" dirty="0"/>
              <a:t>Indications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76056" y="63093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Rapport Agence de Biomédecine 2017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47916" y="584765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Environ 2000 allogreffes de CSH par an en France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43" y="952360"/>
            <a:ext cx="5523522" cy="45259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479177"/>
            <a:ext cx="4117256" cy="283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80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1261</Words>
  <Application>Microsoft Office PowerPoint</Application>
  <PresentationFormat>Affichage à l'écran (4:3)</PresentationFormat>
  <Paragraphs>181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Comic Sans MS</vt:lpstr>
      <vt:lpstr>Tahoma</vt:lpstr>
      <vt:lpstr>Times New Roman</vt:lpstr>
      <vt:lpstr>Wingdings</vt:lpstr>
      <vt:lpstr>Thème Office</vt:lpstr>
      <vt:lpstr>L’allogreffe de cellules souches hématopoïétiques</vt:lpstr>
      <vt:lpstr>Rappel sur l’hématopoïèse</vt:lpstr>
      <vt:lpstr>Un peu d’Histoire!</vt:lpstr>
      <vt:lpstr>Que « greffe »-t-on?</vt:lpstr>
      <vt:lpstr>Le système HLA (Human Leucocyte Antigen)</vt:lpstr>
      <vt:lpstr>Autogreffe ou allogreffe?</vt:lpstr>
      <vt:lpstr>Indications d’allogreffe en pédiatrie</vt:lpstr>
      <vt:lpstr>Présentation PowerPoint</vt:lpstr>
      <vt:lpstr>Indications</vt:lpstr>
      <vt:lpstr>Trouver un donneur compatible</vt:lpstr>
      <vt:lpstr>Le type de greffons</vt:lpstr>
      <vt:lpstr>Moelle osseuse</vt:lpstr>
      <vt:lpstr>Cellules souches périphériques</vt:lpstr>
      <vt:lpstr>Sang placentaire (=de cordon)</vt:lpstr>
      <vt:lpstr>Et la Compatibilité ABO?</vt:lpstr>
      <vt:lpstr>La procédure</vt:lpstr>
      <vt:lpstr>Synthèse du déroulement d’une allogreffe</vt:lpstr>
      <vt:lpstr>Conditionnement</vt:lpstr>
      <vt:lpstr>Reconstitution hématologique et immunitaire</vt:lpstr>
      <vt:lpstr>Complications infectieuses</vt:lpstr>
      <vt:lpstr>Mesures anti-infectieuses</vt:lpstr>
      <vt:lpstr>Un équilibre difficile</vt:lpstr>
      <vt:lpstr>La GvH, prévention et traitement</vt:lpstr>
      <vt:lpstr>Présentation PowerPoint</vt:lpstr>
      <vt:lpstr>Score de GVH aiguë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L’allogreffe de cellules souches hématopoïétiques</dc:title>
  <dc:creator>Utilisateur Windows</dc:creator>
  <cp:lastModifiedBy>POCHON Cecile</cp:lastModifiedBy>
  <cp:revision>113</cp:revision>
  <dcterms:created xsi:type="dcterms:W3CDTF">2013-01-29T20:46:16Z</dcterms:created>
  <dcterms:modified xsi:type="dcterms:W3CDTF">2026-06-11T12:56:27Z</dcterms:modified>
</cp:coreProperties>
</file>