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50" roundtripDataSignature="AMtx7mi+kk97gOx+dkque6eDkn1VjsO+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4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4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5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5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5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5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5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5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5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1.png"/><Relationship Id="rId4" Type="http://schemas.openxmlformats.org/officeDocument/2006/relationships/image" Target="../media/image2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971600" y="206084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Les chimiothérapies en hémato-oncologie pédiatrique 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fr-FR"/>
              <a:t>Cours internes de pédiatrie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 txBox="1"/>
          <p:nvPr>
            <p:ph type="title"/>
          </p:nvPr>
        </p:nvSpPr>
        <p:spPr>
          <a:xfrm>
            <a:off x="467544" y="2721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Alkylants </a:t>
            </a:r>
            <a:endParaRPr/>
          </a:p>
        </p:txBody>
      </p:sp>
      <p:sp>
        <p:nvSpPr>
          <p:cNvPr id="147" name="Google Shape;14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Mécanisme : Formation de ponts inter-brins ou intra-brins 🡪 blocage de la réplication de l’ADN 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48" name="Google Shape;148;p10"/>
          <p:cNvPicPr preferRelativeResize="0"/>
          <p:nvPr/>
        </p:nvPicPr>
        <p:blipFill rotWithShape="1">
          <a:blip r:embed="rId3">
            <a:alphaModFix/>
          </a:blip>
          <a:srcRect b="7406" l="50938" r="22187" t="13147"/>
          <a:stretch/>
        </p:blipFill>
        <p:spPr>
          <a:xfrm>
            <a:off x="4851439" y="2839616"/>
            <a:ext cx="2416650" cy="4018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Alkylants </a:t>
            </a:r>
            <a:endParaRPr/>
          </a:p>
        </p:txBody>
      </p:sp>
      <p:sp>
        <p:nvSpPr>
          <p:cNvPr id="154" name="Google Shape;154;p11"/>
          <p:cNvSpPr txBox="1"/>
          <p:nvPr>
            <p:ph idx="1" type="body"/>
          </p:nvPr>
        </p:nvSpPr>
        <p:spPr>
          <a:xfrm>
            <a:off x="827584" y="1628800"/>
            <a:ext cx="7859216" cy="4752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Moutardes : 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fr-FR"/>
              <a:t>Cyclophosphamide</a:t>
            </a:r>
            <a:endParaRPr b="1"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fr-FR"/>
              <a:t>Ifosfamide</a:t>
            </a:r>
            <a:endParaRPr b="1"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fr-FR"/>
              <a:t>Melphalan</a:t>
            </a:r>
            <a:endParaRPr b="1"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Nitrosourées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/>
              <a:t>Lomustine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Aziridines: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fr-FR"/>
              <a:t>Thiothépa</a:t>
            </a:r>
            <a:r>
              <a:rPr lang="fr-FR"/>
              <a:t> 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Alkyl-sulfonates : 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fr-FR"/>
              <a:t>Busulfan</a:t>
            </a:r>
            <a:endParaRPr b="1"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Les platines :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fr-FR"/>
              <a:t>Cisplatine</a:t>
            </a:r>
            <a:endParaRPr b="1"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fr-FR"/>
              <a:t>Carboplatine</a:t>
            </a:r>
            <a:endParaRPr b="1"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/>
              <a:t>Oxaliplatines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Divers :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fr-FR"/>
              <a:t>Temozolomide </a:t>
            </a:r>
            <a:r>
              <a:rPr lang="fr-FR"/>
              <a:t>(Passage LCR)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Inhibiteurs de la topo isomérase</a:t>
            </a:r>
            <a:endParaRPr/>
          </a:p>
        </p:txBody>
      </p:sp>
      <p:sp>
        <p:nvSpPr>
          <p:cNvPr id="160" name="Google Shape;160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Topo isomérases : enzymes nucléaires permettent la résolution spatiale pour la réplication de l’ADN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2 Types 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fr-FR"/>
              <a:t>Inhibiteurs de la topoisomérase de type 1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Irinotecan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Topotecan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fr-FR"/>
              <a:t>Inhibiteurs de la topoisomérase de type 2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Etoposide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Topo isomérase de type 1</a:t>
            </a:r>
            <a:endParaRPr/>
          </a:p>
        </p:txBody>
      </p:sp>
      <p:pic>
        <p:nvPicPr>
          <p:cNvPr id="166" name="Google Shape;166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1" y="1988840"/>
            <a:ext cx="5292588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3"/>
          <p:cNvSpPr/>
          <p:nvPr/>
        </p:nvSpPr>
        <p:spPr>
          <a:xfrm>
            <a:off x="6119664" y="2276872"/>
            <a:ext cx="3024336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i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Reconnait un site et se fixe sur l'ADN 2. Coupe 1 ou 2 brins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Fait passer - le brin complémentaire ou - un segment d'ADN double brin 4. Ressoude les extrémités du/des brin(s) coupé(s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Topo isomérase de type 2</a:t>
            </a:r>
            <a:endParaRPr/>
          </a:p>
        </p:txBody>
      </p:sp>
      <p:pic>
        <p:nvPicPr>
          <p:cNvPr id="173" name="Google Shape;173;p14"/>
          <p:cNvPicPr preferRelativeResize="0"/>
          <p:nvPr/>
        </p:nvPicPr>
        <p:blipFill rotWithShape="1">
          <a:blip r:embed="rId3">
            <a:alphaModFix/>
          </a:blip>
          <a:srcRect b="9971" l="14499" r="30916" t="26064"/>
          <a:stretch/>
        </p:blipFill>
        <p:spPr>
          <a:xfrm>
            <a:off x="899592" y="1412776"/>
            <a:ext cx="7741188" cy="5102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Agents intercalant </a:t>
            </a:r>
            <a:endParaRPr/>
          </a:p>
        </p:txBody>
      </p:sp>
      <p:sp>
        <p:nvSpPr>
          <p:cNvPr id="180" name="Google Shape;180;p15"/>
          <p:cNvSpPr txBox="1"/>
          <p:nvPr>
            <p:ph idx="1" type="body"/>
          </p:nvPr>
        </p:nvSpPr>
        <p:spPr>
          <a:xfrm>
            <a:off x="4355977" y="1772816"/>
            <a:ext cx="4330824" cy="4353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Anthracyclines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	</a:t>
            </a:r>
            <a:r>
              <a:rPr b="1" lang="fr-FR"/>
              <a:t>Doxorubicine/ </a:t>
            </a:r>
            <a:r>
              <a:rPr lang="fr-FR"/>
              <a:t>	Daunorubicine/ 	Idarubicine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fr-FR"/>
              <a:t>Actinomycine </a:t>
            </a:r>
            <a:endParaRPr/>
          </a:p>
        </p:txBody>
      </p:sp>
      <p:pic>
        <p:nvPicPr>
          <p:cNvPr id="181" name="Google Shape;181;p15"/>
          <p:cNvPicPr preferRelativeResize="0"/>
          <p:nvPr/>
        </p:nvPicPr>
        <p:blipFill rotWithShape="1">
          <a:blip r:embed="rId3">
            <a:alphaModFix/>
          </a:blip>
          <a:srcRect b="20473" l="14582" r="39541" t="18371"/>
          <a:stretch/>
        </p:blipFill>
        <p:spPr>
          <a:xfrm>
            <a:off x="27496" y="1328688"/>
            <a:ext cx="4371156" cy="3277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Poisons du fuseau</a:t>
            </a:r>
            <a:endParaRPr/>
          </a:p>
        </p:txBody>
      </p:sp>
      <p:sp>
        <p:nvSpPr>
          <p:cNvPr id="187" name="Google Shape;187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Vincristine / Vinblastine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Taxanes  (Taxotere, Taxol)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88" name="Google Shape;188;p16"/>
          <p:cNvPicPr preferRelativeResize="0"/>
          <p:nvPr/>
        </p:nvPicPr>
        <p:blipFill rotWithShape="1">
          <a:blip r:embed="rId3">
            <a:alphaModFix/>
          </a:blip>
          <a:srcRect b="22913" l="12604" r="32707" t="29693"/>
          <a:stretch/>
        </p:blipFill>
        <p:spPr>
          <a:xfrm>
            <a:off x="827584" y="2758430"/>
            <a:ext cx="7541985" cy="36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Antimetabolites </a:t>
            </a:r>
            <a:endParaRPr/>
          </a:p>
        </p:txBody>
      </p:sp>
      <p:sp>
        <p:nvSpPr>
          <p:cNvPr id="194" name="Google Shape;194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95" name="Google Shape;195;p17"/>
          <p:cNvPicPr preferRelativeResize="0"/>
          <p:nvPr/>
        </p:nvPicPr>
        <p:blipFill rotWithShape="1">
          <a:blip r:embed="rId3">
            <a:alphaModFix/>
          </a:blip>
          <a:srcRect b="12221" l="32604" r="27604" t="33518"/>
          <a:stretch/>
        </p:blipFill>
        <p:spPr>
          <a:xfrm>
            <a:off x="1187624" y="1521594"/>
            <a:ext cx="6552728" cy="5026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01" name="Google Shape;201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2482" l="18062" r="23010" t="14626"/>
          <a:stretch/>
        </p:blipFill>
        <p:spPr>
          <a:xfrm>
            <a:off x="323528" y="476672"/>
            <a:ext cx="8450139" cy="587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Methotrexate </a:t>
            </a:r>
            <a:endParaRPr/>
          </a:p>
        </p:txBody>
      </p:sp>
      <p:sp>
        <p:nvSpPr>
          <p:cNvPr id="207" name="Google Shape;207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08" name="Google Shape;208;p19"/>
          <p:cNvPicPr preferRelativeResize="0"/>
          <p:nvPr/>
        </p:nvPicPr>
        <p:blipFill rotWithShape="1">
          <a:blip r:embed="rId3">
            <a:alphaModFix/>
          </a:blip>
          <a:srcRect b="13889" l="16354" r="22916" t="6296"/>
          <a:stretch/>
        </p:blipFill>
        <p:spPr>
          <a:xfrm>
            <a:off x="904162" y="1444904"/>
            <a:ext cx="7335676" cy="5423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OBJECTIFS</a:t>
            </a:r>
            <a:endParaRPr/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Connaître les principales familles de chimiothérapie, les modes de prescription, les effets indésirables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Connaître les principes des nouvelles thérapies ciblés et de l’immunothérapie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6MP</a:t>
            </a:r>
            <a:endParaRPr/>
          </a:p>
        </p:txBody>
      </p:sp>
      <p:pic>
        <p:nvPicPr>
          <p:cNvPr id="214" name="Google Shape;214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609" y="1340768"/>
            <a:ext cx="8263213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0"/>
          <p:cNvSpPr txBox="1"/>
          <p:nvPr/>
        </p:nvSpPr>
        <p:spPr>
          <a:xfrm>
            <a:off x="368574" y="4828510"/>
            <a:ext cx="837989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Inhibition de la synthèse purique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Incorporation directe de la 6ThioGuanine desoxyribonucléoide dérivée de la 6 Mercaptopurine dans le DNA et le RNA.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1" name="Google Shape;221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22" name="Google Shape;222;p21"/>
          <p:cNvPicPr preferRelativeResize="0"/>
          <p:nvPr/>
        </p:nvPicPr>
        <p:blipFill rotWithShape="1">
          <a:blip r:embed="rId3">
            <a:alphaModFix/>
          </a:blip>
          <a:srcRect b="9738" l="12843" r="32110" t="18263"/>
          <a:stretch/>
        </p:blipFill>
        <p:spPr>
          <a:xfrm>
            <a:off x="827584" y="313454"/>
            <a:ext cx="7632848" cy="585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"/>
          <p:cNvSpPr txBox="1"/>
          <p:nvPr>
            <p:ph type="title"/>
          </p:nvPr>
        </p:nvSpPr>
        <p:spPr>
          <a:xfrm>
            <a:off x="683568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Asparaginase </a:t>
            </a:r>
            <a:endParaRPr/>
          </a:p>
        </p:txBody>
      </p:sp>
      <p:pic>
        <p:nvPicPr>
          <p:cNvPr id="228" name="Google Shape;228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1340768"/>
            <a:ext cx="5946852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2"/>
          <p:cNvSpPr txBox="1"/>
          <p:nvPr/>
        </p:nvSpPr>
        <p:spPr>
          <a:xfrm>
            <a:off x="437580" y="5229200"/>
            <a:ext cx="835292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Asparagine : Passage de la cellule en G1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Cellule leucémique : Absence de production endogène asparagine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Asparaginase : Déplétopn du pool ciruclant de L-asparagine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Thérapies cibles </a:t>
            </a:r>
            <a:endParaRPr/>
          </a:p>
        </p:txBody>
      </p:sp>
      <p:sp>
        <p:nvSpPr>
          <p:cNvPr id="235" name="Google Shape;235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36" name="Google Shape;236;p23"/>
          <p:cNvPicPr preferRelativeResize="0"/>
          <p:nvPr/>
        </p:nvPicPr>
        <p:blipFill rotWithShape="1">
          <a:blip r:embed="rId3">
            <a:alphaModFix/>
          </a:blip>
          <a:srcRect b="31111" l="26459" r="26875" t="19074"/>
          <a:stretch/>
        </p:blipFill>
        <p:spPr>
          <a:xfrm>
            <a:off x="395536" y="1556792"/>
            <a:ext cx="8534400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2" name="Google Shape;242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43" name="Google Shape;243;p24"/>
          <p:cNvPicPr preferRelativeResize="0"/>
          <p:nvPr/>
        </p:nvPicPr>
        <p:blipFill rotWithShape="1">
          <a:blip r:embed="rId3">
            <a:alphaModFix/>
          </a:blip>
          <a:srcRect b="15925" l="25937" r="26978" t="19444"/>
          <a:stretch/>
        </p:blipFill>
        <p:spPr>
          <a:xfrm>
            <a:off x="899591" y="522332"/>
            <a:ext cx="7920881" cy="611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49" name="Google Shape;249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84102"/>
            <a:ext cx="7920880" cy="6215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55" name="Google Shape;255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6156" l="8993" r="24430" t="20035"/>
          <a:stretch/>
        </p:blipFill>
        <p:spPr>
          <a:xfrm>
            <a:off x="683568" y="404664"/>
            <a:ext cx="5356860" cy="2887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6"/>
          <p:cNvPicPr preferRelativeResize="0"/>
          <p:nvPr/>
        </p:nvPicPr>
        <p:blipFill rotWithShape="1">
          <a:blip r:embed="rId4">
            <a:alphaModFix/>
          </a:blip>
          <a:srcRect b="16313" l="42143" r="10237" t="12997"/>
          <a:stretch/>
        </p:blipFill>
        <p:spPr>
          <a:xfrm>
            <a:off x="5148064" y="3429000"/>
            <a:ext cx="3818671" cy="3188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7"/>
          <p:cNvPicPr preferRelativeResize="0"/>
          <p:nvPr/>
        </p:nvPicPr>
        <p:blipFill rotWithShape="1">
          <a:blip r:embed="rId3">
            <a:alphaModFix/>
          </a:blip>
          <a:srcRect b="19316" l="19923" r="19923" t="19316"/>
          <a:stretch/>
        </p:blipFill>
        <p:spPr>
          <a:xfrm>
            <a:off x="0" y="11336"/>
            <a:ext cx="5771623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7"/>
          <p:cNvPicPr preferRelativeResize="0"/>
          <p:nvPr/>
        </p:nvPicPr>
        <p:blipFill rotWithShape="1">
          <a:blip r:embed="rId4">
            <a:alphaModFix/>
          </a:blip>
          <a:srcRect b="20617" l="18472" r="35625" t="16666"/>
          <a:stretch/>
        </p:blipFill>
        <p:spPr>
          <a:xfrm>
            <a:off x="4211960" y="3189188"/>
            <a:ext cx="4497382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Place de la chimiothérapie</a:t>
            </a:r>
            <a:endParaRPr/>
          </a:p>
        </p:txBody>
      </p:sp>
      <p:sp>
        <p:nvSpPr>
          <p:cNvPr id="268" name="Google Shape;268;p28"/>
          <p:cNvSpPr txBox="1"/>
          <p:nvPr>
            <p:ph idx="1" type="body"/>
          </p:nvPr>
        </p:nvSpPr>
        <p:spPr>
          <a:xfrm>
            <a:off x="467544" y="1412776"/>
            <a:ext cx="8229600" cy="4997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Hématologie : Traitement quasi exclusif</a:t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Oncologie (Pédiatrie ++ vs Adulte) 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/>
              <a:t>Néo-adjuvant // Préopératoire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🡪"/>
            </a:pPr>
            <a:r>
              <a:rPr lang="fr-FR"/>
              <a:t>Facilitation du geste locale / Réponse tumoral rapide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/>
              <a:t>Adjuvant // Post opératoire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🡪"/>
            </a:pPr>
            <a:r>
              <a:rPr lang="fr-FR"/>
              <a:t>Limiter les rechutes</a:t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/>
              <a:t>Traitement entretien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4" name="Google Shape;274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Combinaison de polychimiothérapie :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TOTEM/VIT/BuMel/RapidCojec/OEPA/COPDAC/ API-AI/COPADM/CYV/CYME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Objectifs des essais thérapeutiques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	Amélioration du pronostic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	Diminution des séquelles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fr-FR"/>
              <a:t>Principes de chimiothérapie cycle cellulaire </a:t>
            </a:r>
            <a:endParaRPr/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 b="6679" l="25191" r="22123" t="25381"/>
          <a:stretch/>
        </p:blipFill>
        <p:spPr>
          <a:xfrm>
            <a:off x="4572000" y="2276872"/>
            <a:ext cx="4475418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770" y="2672916"/>
            <a:ext cx="4347851" cy="252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fr-FR"/>
              <a:t>Règles de prescriptions des chimios	</a:t>
            </a:r>
            <a:br>
              <a:rPr lang="fr-FR"/>
            </a:br>
            <a:r>
              <a:rPr lang="fr-FR"/>
              <a:t>CHATS</a:t>
            </a:r>
            <a:endParaRPr/>
          </a:p>
        </p:txBody>
      </p:sp>
      <p:sp>
        <p:nvSpPr>
          <p:cNvPr id="280" name="Google Shape;280;p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Chimiothérapie :</a:t>
            </a:r>
            <a:endParaRPr/>
          </a:p>
          <a:p>
            <a:pPr indent="-285750" lvl="1" marL="742950" rtl="0" algn="l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fr-FR"/>
              <a:t>Etat clinique </a:t>
            </a:r>
            <a:endParaRPr/>
          </a:p>
          <a:p>
            <a:pPr indent="-285750" lvl="1" marL="742950" rtl="0" algn="l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fr-FR"/>
              <a:t>Critères hématologique </a:t>
            </a:r>
            <a:endParaRPr/>
          </a:p>
          <a:p>
            <a:pPr indent="-285750" lvl="1" marL="742950" rtl="0" algn="l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fr-FR"/>
              <a:t>Réévaluation imagerie / écho cœur</a:t>
            </a:r>
            <a:endParaRPr/>
          </a:p>
          <a:p>
            <a:pPr indent="-285750" lvl="1" marL="742950" rtl="0" algn="l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fr-FR"/>
              <a:t>Dose / Surface corporelle / Dose maxi / Prise ou perte de poids</a:t>
            </a:r>
            <a:endParaRPr/>
          </a:p>
          <a:p>
            <a:pPr indent="-285750" lvl="1" marL="742950" rtl="0" algn="l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fr-FR"/>
              <a:t>Durée d’administration </a:t>
            </a:r>
            <a:endParaRPr/>
          </a:p>
          <a:p>
            <a:pPr indent="-285750" lvl="1" marL="742950" rtl="0" algn="l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fr-FR"/>
              <a:t>Schéma de traitement – chimio per os concomitante</a:t>
            </a:r>
            <a:endParaRPr/>
          </a:p>
          <a:p>
            <a:pPr indent="-147955" lvl="1" marL="742950" rtl="0" algn="l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47955" lvl="1" marL="742950" rtl="0" algn="l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Hydratation </a:t>
            </a:r>
            <a:endParaRPr/>
          </a:p>
          <a:p>
            <a:pPr indent="-285750" lvl="1" marL="742950" rtl="0" algn="l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fr-FR"/>
              <a:t>Hyperhydratation (2L/3L/m² - diurèse, diurèse forcé)</a:t>
            </a:r>
            <a:endParaRPr/>
          </a:p>
          <a:p>
            <a:pPr indent="-285750" lvl="1" marL="742950" rtl="0" algn="l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fr-FR"/>
              <a:t>Type d’hydratation (simple, alcaline, associé au mesna)</a:t>
            </a:r>
            <a:endParaRPr/>
          </a:p>
          <a:p>
            <a:pPr indent="-147955" lvl="1" marL="742950" rtl="0" algn="l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6" name="Google Shape;286;p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Antiémétique</a:t>
            </a:r>
            <a:endParaRPr/>
          </a:p>
          <a:p>
            <a:pPr indent="-285750" lvl="1" marL="742950" rtl="0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fr-FR"/>
              <a:t>Cf cours soins de support</a:t>
            </a:r>
            <a:endParaRPr/>
          </a:p>
          <a:p>
            <a:pPr indent="-285750" lvl="1" marL="742950" rtl="0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fr-FR"/>
              <a:t>Selon pouvoir émétisant</a:t>
            </a:r>
            <a:endParaRPr/>
          </a:p>
          <a:p>
            <a:pPr indent="-161290" lvl="1" marL="742950" rtl="0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Traitements associés 	</a:t>
            </a:r>
            <a:endParaRPr/>
          </a:p>
          <a:p>
            <a:pPr indent="-285750" lvl="1" marL="742950" rtl="0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fr-FR"/>
              <a:t>Attention interaction médicamenteuse</a:t>
            </a:r>
            <a:endParaRPr/>
          </a:p>
          <a:p>
            <a:pPr indent="-228600" lvl="2" marL="1143000" rtl="0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Méthotrexate / Médicaments liés aux protéines plasmatique</a:t>
            </a:r>
            <a:endParaRPr/>
          </a:p>
          <a:p>
            <a:pPr indent="-228600" lvl="2" marL="1143000" rtl="0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Azolés (antifungiques / poisons du fuseau)</a:t>
            </a:r>
            <a:endParaRPr/>
          </a:p>
          <a:p>
            <a:pPr indent="-285750" lvl="1" marL="742950" rtl="0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fr-FR"/>
              <a:t>Attention aux effets radio/chimiothérapie concomitante</a:t>
            </a:r>
            <a:endParaRPr/>
          </a:p>
          <a:p>
            <a:pPr indent="-161290" lvl="1" marL="742950" rtl="0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Surveillance </a:t>
            </a:r>
            <a:endParaRPr/>
          </a:p>
          <a:p>
            <a:pPr indent="-285750" lvl="1" marL="742950" rtl="0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fr-FR"/>
              <a:t>Diurèse, TA, Bandelette urinaire (PH, hématurie) </a:t>
            </a:r>
            <a:endParaRPr/>
          </a:p>
          <a:p>
            <a:pPr indent="-285750" lvl="1" marL="742950" rtl="0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fr-FR"/>
              <a:t>Ionogramme sanguin, taux résiduels</a:t>
            </a:r>
            <a:endParaRPr/>
          </a:p>
          <a:p>
            <a:pPr indent="-285750" lvl="1" marL="742950" rtl="0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fr-FR"/>
              <a:t>Surveillance aplasie </a:t>
            </a:r>
            <a:endParaRPr/>
          </a:p>
          <a:p>
            <a:pPr indent="-161290" lvl="1" marL="742950" rtl="0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2" name="Google Shape;292;p3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93" name="Google Shape;293;p32"/>
          <p:cNvPicPr preferRelativeResize="0"/>
          <p:nvPr/>
        </p:nvPicPr>
        <p:blipFill rotWithShape="1">
          <a:blip r:embed="rId3">
            <a:alphaModFix/>
          </a:blip>
          <a:srcRect b="19814" l="21354" r="21875" t="7779"/>
          <a:stretch/>
        </p:blipFill>
        <p:spPr>
          <a:xfrm>
            <a:off x="467544" y="488032"/>
            <a:ext cx="8330644" cy="5976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fr-FR"/>
              <a:t>Quelques reflexes sur les effets indésirables </a:t>
            </a:r>
            <a:endParaRPr/>
          </a:p>
        </p:txBody>
      </p:sp>
      <p:sp>
        <p:nvSpPr>
          <p:cNvPr id="299" name="Google Shape;299;p33"/>
          <p:cNvSpPr txBox="1"/>
          <p:nvPr>
            <p:ph idx="1" type="body"/>
          </p:nvPr>
        </p:nvSpPr>
        <p:spPr>
          <a:xfrm>
            <a:off x="457200" y="1600200"/>
            <a:ext cx="8229600" cy="4637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Alkylants : 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fr-FR"/>
              <a:t>Endoxan : Hyperhydratation / Prévention des cystites hémorragiques par Mesna 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fr-FR"/>
              <a:t>Ifosfamide  : Hyperhydratation / Cystite hémorragique/ Toxicité neurologique – Antidote : Bleu de Méthylène 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fr-FR"/>
              <a:t>Busulfan : MVO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Sels de platines 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fr-FR"/>
              <a:t>Cisplatine : Toxicité auditive (Audiogramme ++)/Rein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fr-FR"/>
              <a:t>Carboplatine : Toxicité plaquettaire/ Allergie/ Rein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fr-FR"/>
              <a:t>MVO = SOS Syndrome obstruction sinusoidale</a:t>
            </a:r>
            <a:endParaRPr/>
          </a:p>
        </p:txBody>
      </p:sp>
      <p:pic>
        <p:nvPicPr>
          <p:cNvPr id="305" name="Google Shape;305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2787" l="10791" r="45360" t="14817"/>
          <a:stretch/>
        </p:blipFill>
        <p:spPr>
          <a:xfrm>
            <a:off x="611560" y="3517279"/>
            <a:ext cx="3528392" cy="327690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4"/>
          <p:cNvSpPr txBox="1"/>
          <p:nvPr/>
        </p:nvSpPr>
        <p:spPr>
          <a:xfrm>
            <a:off x="395536" y="1605498"/>
            <a:ext cx="8424936" cy="2185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Atteinte des cellules endothélialessinusoïdales et des hépatocytes prédominant en zonecentro-lobulaire du lobule hépatique.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Tableau clinico biologique 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Hyperbilirubinémie, hématomégalie, ascite, prise de poids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Critères radiologiques echographique (inversion du flux portale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34"/>
          <p:cNvPicPr preferRelativeResize="0"/>
          <p:nvPr/>
        </p:nvPicPr>
        <p:blipFill rotWithShape="1">
          <a:blip r:embed="rId4">
            <a:alphaModFix/>
          </a:blip>
          <a:srcRect b="16666" l="12540" r="44046" t="24004"/>
          <a:stretch/>
        </p:blipFill>
        <p:spPr>
          <a:xfrm>
            <a:off x="4625201" y="3517280"/>
            <a:ext cx="4308835" cy="3312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fr-FR"/>
              <a:t>Prévention de la cystite hémorragique </a:t>
            </a:r>
            <a:endParaRPr/>
          </a:p>
        </p:txBody>
      </p:sp>
      <p:sp>
        <p:nvSpPr>
          <p:cNvPr id="313" name="Google Shape;313;p3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QUAND?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Quelle que soit la dose d’ifosfamide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À partir de 600 mg/m2 de cyclophosphamide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Hydratation par voie orale et IV </a:t>
            </a:r>
            <a:endParaRPr/>
          </a:p>
          <a:p>
            <a:pPr indent="-17018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Mesna +++ (Uromitexan®)</a:t>
            </a:r>
            <a:endParaRPr/>
          </a:p>
          <a:p>
            <a:pPr indent="0" lvl="0" marL="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Mode d’action: URO PROTECTION 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Lié à un métabolite de  la dégradation de l’endoxan ou Ifo : ACROLEINE 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Blocage de l’acroleine formée , dans les urines</a:t>
            </a:r>
            <a:endParaRPr/>
          </a:p>
          <a:p>
            <a:pPr indent="-17018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7018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9" name="Google Shape;319;p3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ITI 1</a:t>
            </a:r>
            <a:br>
              <a:rPr lang="fr-FR"/>
            </a:br>
            <a:r>
              <a:rPr lang="fr-FR"/>
              <a:t>Irinotecan : Syndrome cholinergique  / Prévention des diarrhées (atropine / Antibiothérapie en prévention secondaire (cefixime))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ITI 2</a:t>
            </a:r>
            <a:endParaRPr/>
          </a:p>
          <a:p>
            <a:pPr indent="0" lvl="1" marL="4572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/>
              <a:t>Etoposide  : Mucite / LAM secondaire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Anthracylines : </a:t>
            </a:r>
            <a:endParaRPr/>
          </a:p>
          <a:p>
            <a:pPr indent="0" lvl="1" marL="4572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/>
              <a:t>Cardiotoxicité / Attention aux doses cumulés</a:t>
            </a:r>
            <a:endParaRPr/>
          </a:p>
          <a:p>
            <a:pPr indent="0" lvl="1" marL="4572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/>
              <a:t>(&gt;500mg/m²) Surveillance Echo cœur à long terme</a:t>
            </a:r>
            <a:endParaRPr/>
          </a:p>
          <a:p>
            <a:pPr indent="0" lvl="0" marL="5715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6" name="Google Shape;326;p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327" name="Google Shape;327;p37"/>
          <p:cNvPicPr preferRelativeResize="0"/>
          <p:nvPr/>
        </p:nvPicPr>
        <p:blipFill rotWithShape="1">
          <a:blip r:embed="rId3">
            <a:alphaModFix/>
          </a:blip>
          <a:srcRect b="9470" l="9048" r="38810" t="14620"/>
          <a:stretch/>
        </p:blipFill>
        <p:spPr>
          <a:xfrm>
            <a:off x="1331640" y="620688"/>
            <a:ext cx="6450910" cy="52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33" name="Google Shape;333;p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Méthotrexate : 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fr-FR"/>
              <a:t>Hyperhydratation alcaline (PH urinaire)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fr-FR"/>
              <a:t>Attention fonction rénale/ Cytolyse 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fr-FR"/>
              <a:t>Rescue par Acide folique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fr-FR"/>
              <a:t>Monitoring élimination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fr-FR"/>
              <a:t>Antidote disponible pour restitution des stocks d’acide folique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fr-FR"/>
              <a:t>INTERACTIONS MEDICAMENTEUSES (liaison aux protéines plasmatiques)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339" name="Google Shape;339;p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712" y="548680"/>
            <a:ext cx="4536504" cy="5841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idx="1" type="body"/>
          </p:nvPr>
        </p:nvSpPr>
        <p:spPr>
          <a:xfrm>
            <a:off x="527426" y="177281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08" name="Google Shape;108;p4"/>
          <p:cNvPicPr preferRelativeResize="0"/>
          <p:nvPr/>
        </p:nvPicPr>
        <p:blipFill rotWithShape="1">
          <a:blip r:embed="rId3">
            <a:alphaModFix/>
          </a:blip>
          <a:srcRect b="5740" l="13229" r="20520" t="6480"/>
          <a:stretch/>
        </p:blipFill>
        <p:spPr>
          <a:xfrm>
            <a:off x="539552" y="404664"/>
            <a:ext cx="7342656" cy="5472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45" name="Google Shape;345;p4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Poison du fuseau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fr-FR"/>
              <a:t>Vincristine: </a:t>
            </a:r>
            <a:endParaRPr/>
          </a:p>
          <a:p>
            <a:pPr indent="0" lvl="1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Neurotoxicité périphérique / Digestive avec syndrome subocclusif/SIADH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Anti métabolites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fr-FR"/>
              <a:t>Aracyitine si haute dose : Conjonctivite/Kératite //Immunoallergique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fr-FR"/>
              <a:t>6TG: MVO 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51" name="Google Shape;351;p4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Asparaginase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fr-FR"/>
              <a:t>Risque allergique – Développement d’Ac anti asparagine avec risque d’allergie vraie et perte d’efficacité de la chimiothérapie 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fr-FR"/>
              <a:t>Surveillance de l’activité asparaginase 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fr-FR"/>
              <a:t>Pancréatite, trouble de la coag, hépatotoxicité, hypertriglycéridémie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fr-FR"/>
              <a:t>Thrombose veineuse centrale 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fr-FR"/>
              <a:t>Switch possible pour Erwiniase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57" name="Google Shape;357;p4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358" name="Google Shape;358;p42"/>
          <p:cNvPicPr preferRelativeResize="0"/>
          <p:nvPr/>
        </p:nvPicPr>
        <p:blipFill rotWithShape="1">
          <a:blip r:embed="rId3">
            <a:alphaModFix/>
          </a:blip>
          <a:srcRect b="15446" l="30497" r="31984" t="19259"/>
          <a:stretch/>
        </p:blipFill>
        <p:spPr>
          <a:xfrm>
            <a:off x="1331640" y="44624"/>
            <a:ext cx="6840760" cy="6696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64" name="Google Shape;364;p4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Chimiothérapie IT(Leucémie) / </a:t>
            </a:r>
            <a:r>
              <a:rPr lang="fr-FR"/>
              <a:t>Réservoir</a:t>
            </a:r>
            <a:r>
              <a:rPr lang="fr-FR"/>
              <a:t> d’Omaya (TC) 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Chimiothérapie métronomique 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fr-FR"/>
              <a:t>Contrôle de maladie réfractaire (anti </a:t>
            </a:r>
            <a:r>
              <a:rPr lang="fr-FR"/>
              <a:t>angiogenèse)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370" name="Google Shape;370;p4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914" l="18224" r="16553" t="9167"/>
          <a:stretch/>
        </p:blipFill>
        <p:spPr>
          <a:xfrm>
            <a:off x="971599" y="461472"/>
            <a:ext cx="7794819" cy="5775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 b="11665" l="12916" r="20936" t="12407"/>
          <a:stretch/>
        </p:blipFill>
        <p:spPr>
          <a:xfrm>
            <a:off x="337773" y="332656"/>
            <a:ext cx="8475868" cy="561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20" name="Google Shape;120;p6"/>
          <p:cNvPicPr preferRelativeResize="0"/>
          <p:nvPr/>
        </p:nvPicPr>
        <p:blipFill rotWithShape="1">
          <a:blip r:embed="rId3">
            <a:alphaModFix/>
          </a:blip>
          <a:srcRect b="14998" l="20104" r="25937" t="20741"/>
          <a:stretch/>
        </p:blipFill>
        <p:spPr>
          <a:xfrm>
            <a:off x="467544" y="188640"/>
            <a:ext cx="8403874" cy="590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6" name="Google Shape;126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27" name="Google Shape;127;p7"/>
          <p:cNvPicPr preferRelativeResize="0"/>
          <p:nvPr/>
        </p:nvPicPr>
        <p:blipFill rotWithShape="1">
          <a:blip r:embed="rId3">
            <a:alphaModFix/>
          </a:blip>
          <a:srcRect b="3889" l="18541" r="19687" t="15925"/>
          <a:stretch/>
        </p:blipFill>
        <p:spPr>
          <a:xfrm>
            <a:off x="7218" y="188640"/>
            <a:ext cx="8640708" cy="6309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3" name="Google Shape;133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34" name="Google Shape;134;p8"/>
          <p:cNvPicPr preferRelativeResize="0"/>
          <p:nvPr/>
        </p:nvPicPr>
        <p:blipFill rotWithShape="1">
          <a:blip r:embed="rId3">
            <a:alphaModFix/>
          </a:blip>
          <a:srcRect b="3566" l="18428" r="17775" t="14220"/>
          <a:stretch/>
        </p:blipFill>
        <p:spPr>
          <a:xfrm>
            <a:off x="971600" y="562000"/>
            <a:ext cx="7420370" cy="5378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0" name="Google Shape;140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41" name="Google Shape;141;p9"/>
          <p:cNvPicPr preferRelativeResize="0"/>
          <p:nvPr/>
        </p:nvPicPr>
        <p:blipFill rotWithShape="1">
          <a:blip r:embed="rId3">
            <a:alphaModFix/>
          </a:blip>
          <a:srcRect b="14165" l="30781" r="31405" t="13889"/>
          <a:stretch/>
        </p:blipFill>
        <p:spPr>
          <a:xfrm>
            <a:off x="1763688" y="384421"/>
            <a:ext cx="6048672" cy="6473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2019-02-25T14:37:19Z</dcterms:created>
  <dc:creator>NEUMANN Florent</dc:creator>
</cp:coreProperties>
</file>