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9" roundtripDataSignature="AMtx7mha85ebTHZMQOapwGo/yKjplPyq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6146da0d7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6146da0d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6146da0d7b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6146da0d7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6146da0d7b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6146da0d7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a2a44e93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4a2a44e935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5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6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5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5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5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5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5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5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5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6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0"/>
          <p:cNvSpPr/>
          <p:nvPr>
            <p:ph idx="2" type="pic"/>
          </p:nvPr>
        </p:nvSpPr>
        <p:spPr>
          <a:xfrm>
            <a:off x="1792288" y="612775"/>
            <a:ext cx="5486400" cy="4114800"/>
          </a:xfrm>
          <a:prstGeom prst="rect">
            <a:avLst/>
          </a:prstGeom>
          <a:noFill/>
          <a:ln>
            <a:noFill/>
          </a:ln>
        </p:spPr>
      </p:sp>
      <p:sp>
        <p:nvSpPr>
          <p:cNvPr id="64" name="Google Shape;64;p6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7.jpg"/><Relationship Id="rId4" Type="http://schemas.openxmlformats.org/officeDocument/2006/relationships/image" Target="../media/image30.jpg"/><Relationship Id="rId5"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image" Target="../media/image2.jpg"/><Relationship Id="rId7"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043608" y="908720"/>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Soins de supports en hémato-onco-pédiatrie</a:t>
            </a:r>
            <a:endParaRPr/>
          </a:p>
        </p:txBody>
      </p:sp>
      <p:sp>
        <p:nvSpPr>
          <p:cNvPr id="85" name="Google Shape;85;p1"/>
          <p:cNvSpPr txBox="1"/>
          <p:nvPr>
            <p:ph idx="1" type="subTitle"/>
          </p:nvPr>
        </p:nvSpPr>
        <p:spPr>
          <a:xfrm>
            <a:off x="179512" y="2780928"/>
            <a:ext cx="4024536" cy="189661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3200"/>
              <a:buNone/>
            </a:pPr>
            <a:r>
              <a:rPr lang="fr-FR"/>
              <a:t>Formation des internes </a:t>
            </a:r>
            <a:endParaRPr/>
          </a:p>
        </p:txBody>
      </p:sp>
      <p:pic>
        <p:nvPicPr>
          <p:cNvPr id="86" name="Google Shape;86;p1"/>
          <p:cNvPicPr preferRelativeResize="0"/>
          <p:nvPr/>
        </p:nvPicPr>
        <p:blipFill rotWithShape="1">
          <a:blip r:embed="rId3">
            <a:alphaModFix/>
          </a:blip>
          <a:srcRect b="0" l="0" r="0" t="0"/>
          <a:stretch/>
        </p:blipFill>
        <p:spPr>
          <a:xfrm>
            <a:off x="4283968" y="3356992"/>
            <a:ext cx="4680520" cy="2340260"/>
          </a:xfrm>
          <a:prstGeom prst="rect">
            <a:avLst/>
          </a:prstGeom>
          <a:noFill/>
          <a:ln>
            <a:noFill/>
          </a:ln>
        </p:spPr>
      </p:pic>
      <p:pic>
        <p:nvPicPr>
          <p:cNvPr id="87" name="Google Shape;87;p1"/>
          <p:cNvPicPr preferRelativeResize="0"/>
          <p:nvPr/>
        </p:nvPicPr>
        <p:blipFill rotWithShape="1">
          <a:blip r:embed="rId4">
            <a:alphaModFix/>
          </a:blip>
          <a:srcRect b="28576" l="0" r="0" t="0"/>
          <a:stretch/>
        </p:blipFill>
        <p:spPr>
          <a:xfrm>
            <a:off x="1259632" y="4869160"/>
            <a:ext cx="2343150" cy="13946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Alimentation </a:t>
            </a:r>
            <a:endParaRPr/>
          </a:p>
        </p:txBody>
      </p:sp>
      <p:sp>
        <p:nvSpPr>
          <p:cNvPr id="149" name="Google Shape;149;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Besoins énergétiques accrus au cours de la maladie</a:t>
            </a:r>
            <a:endParaRPr/>
          </a:p>
          <a:p>
            <a:pPr indent="-342900" lvl="0" marL="342900" rtl="0" algn="l">
              <a:lnSpc>
                <a:spcPct val="100000"/>
              </a:lnSpc>
              <a:spcBef>
                <a:spcPts val="640"/>
              </a:spcBef>
              <a:spcAft>
                <a:spcPts val="0"/>
              </a:spcAft>
              <a:buClr>
                <a:schemeClr val="dk1"/>
              </a:buClr>
              <a:buSzPts val="3200"/>
              <a:buChar char="•"/>
            </a:pPr>
            <a:r>
              <a:rPr lang="fr-FR"/>
              <a:t>Diminution des ingestats (asthénie, nausées, hospitalisation)</a:t>
            </a:r>
            <a:endParaRPr/>
          </a:p>
          <a:p>
            <a:pPr indent="0" lvl="0" marL="0" rtl="0" algn="l">
              <a:lnSpc>
                <a:spcPct val="100000"/>
              </a:lnSpc>
              <a:spcBef>
                <a:spcPts val="640"/>
              </a:spcBef>
              <a:spcAft>
                <a:spcPts val="0"/>
              </a:spcAft>
              <a:buClr>
                <a:schemeClr val="dk1"/>
              </a:buClr>
              <a:buSzPts val="3200"/>
              <a:buNone/>
            </a:pPr>
            <a:r>
              <a:rPr lang="fr-FR"/>
              <a:t>Comment résoudre l’équation ? </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rPr lang="fr-FR"/>
              <a:t>Prévalence : 10-30% </a:t>
            </a:r>
            <a:endParaRPr/>
          </a:p>
          <a:p>
            <a:pPr indent="0" lvl="0" marL="0" rtl="0" algn="l">
              <a:lnSpc>
                <a:spcPct val="100000"/>
              </a:lnSpc>
              <a:spcBef>
                <a:spcPts val="640"/>
              </a:spcBef>
              <a:spcAft>
                <a:spcPts val="0"/>
              </a:spcAft>
              <a:buClr>
                <a:schemeClr val="dk1"/>
              </a:buClr>
              <a:buSzPts val="3200"/>
              <a:buNone/>
            </a:pPr>
            <a:r>
              <a:rPr lang="fr-FR"/>
              <a:t>Jusqu’à 50% (NB) Tumeurs Solides &gt;&gt; Hémato</a:t>
            </a:r>
            <a:endParaRPr/>
          </a:p>
        </p:txBody>
      </p:sp>
      <p:pic>
        <p:nvPicPr>
          <p:cNvPr id="150" name="Google Shape;150;p9"/>
          <p:cNvPicPr preferRelativeResize="0"/>
          <p:nvPr/>
        </p:nvPicPr>
        <p:blipFill rotWithShape="1">
          <a:blip r:embed="rId3">
            <a:alphaModFix/>
          </a:blip>
          <a:srcRect b="0" l="0" r="0" t="0"/>
          <a:stretch/>
        </p:blipFill>
        <p:spPr>
          <a:xfrm>
            <a:off x="6454552" y="92076"/>
            <a:ext cx="2232248" cy="1144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idx="1" type="body"/>
          </p:nvPr>
        </p:nvSpPr>
        <p:spPr>
          <a:xfrm>
            <a:off x="467544" y="548680"/>
            <a:ext cx="8301608" cy="5832648"/>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Bilan diététique </a:t>
            </a:r>
            <a:endParaRPr/>
          </a:p>
          <a:p>
            <a:pPr indent="-342900" lvl="0" marL="342900" rtl="0" algn="l">
              <a:lnSpc>
                <a:spcPct val="100000"/>
              </a:lnSpc>
              <a:spcBef>
                <a:spcPts val="640"/>
              </a:spcBef>
              <a:spcAft>
                <a:spcPts val="0"/>
              </a:spcAft>
              <a:buClr>
                <a:schemeClr val="dk1"/>
              </a:buClr>
              <a:buSzPts val="3200"/>
              <a:buChar char="•"/>
            </a:pPr>
            <a:r>
              <a:rPr lang="fr-FR"/>
              <a:t>Prise en charge des effets limitants l’alimentation : </a:t>
            </a:r>
            <a:endParaRPr/>
          </a:p>
          <a:p>
            <a:pPr indent="-285750" lvl="1" marL="742950" rtl="0" algn="l">
              <a:lnSpc>
                <a:spcPct val="100000"/>
              </a:lnSpc>
              <a:spcBef>
                <a:spcPts val="560"/>
              </a:spcBef>
              <a:spcAft>
                <a:spcPts val="0"/>
              </a:spcAft>
              <a:buClr>
                <a:schemeClr val="dk1"/>
              </a:buClr>
              <a:buSzPts val="2800"/>
              <a:buChar char="–"/>
            </a:pPr>
            <a:r>
              <a:rPr lang="fr-FR"/>
              <a:t>Gestion des nausées</a:t>
            </a:r>
            <a:endParaRPr/>
          </a:p>
          <a:p>
            <a:pPr indent="-285750" lvl="1" marL="742950" rtl="0" algn="l">
              <a:lnSpc>
                <a:spcPct val="100000"/>
              </a:lnSpc>
              <a:spcBef>
                <a:spcPts val="560"/>
              </a:spcBef>
              <a:spcAft>
                <a:spcPts val="0"/>
              </a:spcAft>
              <a:buClr>
                <a:schemeClr val="dk1"/>
              </a:buClr>
              <a:buSzPts val="2800"/>
              <a:buChar char="–"/>
            </a:pPr>
            <a:r>
              <a:rPr lang="fr-FR"/>
              <a:t>Mucite</a:t>
            </a:r>
            <a:endParaRPr/>
          </a:p>
          <a:p>
            <a:pPr indent="-285750" lvl="1" marL="742950" rtl="0" algn="l">
              <a:lnSpc>
                <a:spcPct val="100000"/>
              </a:lnSpc>
              <a:spcBef>
                <a:spcPts val="560"/>
              </a:spcBef>
              <a:spcAft>
                <a:spcPts val="0"/>
              </a:spcAft>
              <a:buClr>
                <a:schemeClr val="dk1"/>
              </a:buClr>
              <a:buSzPts val="2800"/>
              <a:buChar char="–"/>
            </a:pPr>
            <a:r>
              <a:rPr lang="fr-FR"/>
              <a:t>Modalités des repas</a:t>
            </a:r>
            <a:endParaRPr/>
          </a:p>
          <a:p>
            <a:pPr indent="0" lvl="0" marL="742950" rtl="0" algn="l">
              <a:lnSpc>
                <a:spcPct val="100000"/>
              </a:lnSpc>
              <a:spcBef>
                <a:spcPts val="560"/>
              </a:spcBef>
              <a:spcAft>
                <a:spcPts val="0"/>
              </a:spcAft>
              <a:buSzPts val="1800"/>
              <a:buNone/>
            </a:pPr>
            <a:r>
              <a:t/>
            </a:r>
            <a:endParaRPr/>
          </a:p>
          <a:p>
            <a:pPr indent="-342900" lvl="0" marL="342900" rtl="0" algn="l">
              <a:lnSpc>
                <a:spcPct val="100000"/>
              </a:lnSpc>
              <a:spcBef>
                <a:spcPts val="640"/>
              </a:spcBef>
              <a:spcAft>
                <a:spcPts val="0"/>
              </a:spcAft>
              <a:buClr>
                <a:schemeClr val="dk1"/>
              </a:buClr>
              <a:buSzPts val="3200"/>
              <a:buChar char="•"/>
            </a:pPr>
            <a:r>
              <a:rPr lang="fr-FR"/>
              <a:t>Augmentation des apports</a:t>
            </a:r>
            <a:endParaRPr/>
          </a:p>
          <a:p>
            <a:pPr indent="-285750" lvl="1" marL="742950" rtl="0" algn="l">
              <a:lnSpc>
                <a:spcPct val="100000"/>
              </a:lnSpc>
              <a:spcBef>
                <a:spcPts val="560"/>
              </a:spcBef>
              <a:spcAft>
                <a:spcPts val="0"/>
              </a:spcAft>
              <a:buClr>
                <a:schemeClr val="dk1"/>
              </a:buClr>
              <a:buSzPts val="2800"/>
              <a:buChar char="–"/>
            </a:pPr>
            <a:r>
              <a:rPr lang="fr-FR"/>
              <a:t>Apports protéiques</a:t>
            </a:r>
            <a:endParaRPr/>
          </a:p>
          <a:p>
            <a:pPr indent="-285750" lvl="1" marL="742950" rtl="0" algn="l">
              <a:lnSpc>
                <a:spcPct val="100000"/>
              </a:lnSpc>
              <a:spcBef>
                <a:spcPts val="560"/>
              </a:spcBef>
              <a:spcAft>
                <a:spcPts val="0"/>
              </a:spcAft>
              <a:buClr>
                <a:schemeClr val="dk1"/>
              </a:buClr>
              <a:buSzPts val="2800"/>
              <a:buChar char="–"/>
            </a:pPr>
            <a:r>
              <a:rPr lang="fr-FR"/>
              <a:t>Compléments nutritionnels</a:t>
            </a:r>
            <a:endParaRPr/>
          </a:p>
        </p:txBody>
      </p:sp>
      <p:pic>
        <p:nvPicPr>
          <p:cNvPr id="156" name="Google Shape;156;p10"/>
          <p:cNvPicPr preferRelativeResize="0"/>
          <p:nvPr/>
        </p:nvPicPr>
        <p:blipFill rotWithShape="1">
          <a:blip r:embed="rId3">
            <a:alphaModFix/>
          </a:blip>
          <a:srcRect b="0" l="0" r="0" t="0"/>
          <a:stretch/>
        </p:blipFill>
        <p:spPr>
          <a:xfrm>
            <a:off x="5715000" y="4672350"/>
            <a:ext cx="2857500"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62" name="Google Shape;162;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163" name="Google Shape;163;p11"/>
          <p:cNvPicPr preferRelativeResize="0"/>
          <p:nvPr/>
        </p:nvPicPr>
        <p:blipFill rotWithShape="1">
          <a:blip r:embed="rId3">
            <a:alphaModFix/>
          </a:blip>
          <a:srcRect b="26374" l="19288" r="25588" t="15744"/>
          <a:stretch/>
        </p:blipFill>
        <p:spPr>
          <a:xfrm>
            <a:off x="129662" y="314513"/>
            <a:ext cx="8620972" cy="60346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69" name="Google Shape;169;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Attention au statut nutritionnel</a:t>
            </a:r>
            <a:endParaRPr/>
          </a:p>
          <a:p>
            <a:pPr indent="-342900" lvl="0" marL="342900" rtl="0" algn="l">
              <a:lnSpc>
                <a:spcPct val="100000"/>
              </a:lnSpc>
              <a:spcBef>
                <a:spcPts val="640"/>
              </a:spcBef>
              <a:spcAft>
                <a:spcPts val="0"/>
              </a:spcAft>
              <a:buClr>
                <a:schemeClr val="dk1"/>
              </a:buClr>
              <a:buSzPts val="3200"/>
              <a:buChar char="•"/>
            </a:pPr>
            <a:r>
              <a:rPr lang="fr-FR"/>
              <a:t>Prise de poids attendu en cours de traitement (durée prolongée / jeunes enfants)</a:t>
            </a:r>
            <a:endParaRPr/>
          </a:p>
          <a:p>
            <a:pPr indent="-342900" lvl="0" marL="342900" rtl="0" algn="l">
              <a:lnSpc>
                <a:spcPct val="100000"/>
              </a:lnSpc>
              <a:spcBef>
                <a:spcPts val="640"/>
              </a:spcBef>
              <a:spcAft>
                <a:spcPts val="0"/>
              </a:spcAft>
              <a:buClr>
                <a:schemeClr val="dk1"/>
              </a:buClr>
              <a:buSzPts val="3200"/>
              <a:buChar char="•"/>
            </a:pPr>
            <a:r>
              <a:rPr lang="fr-FR"/>
              <a:t>Si perte de poids &gt;5% : Compléments alimentaires</a:t>
            </a:r>
            <a:endParaRPr/>
          </a:p>
          <a:p>
            <a:pPr indent="-342900" lvl="0" marL="342900" rtl="0" algn="l">
              <a:lnSpc>
                <a:spcPct val="100000"/>
              </a:lnSpc>
              <a:spcBef>
                <a:spcPts val="640"/>
              </a:spcBef>
              <a:spcAft>
                <a:spcPts val="0"/>
              </a:spcAft>
              <a:buClr>
                <a:schemeClr val="dk1"/>
              </a:buClr>
              <a:buSzPts val="3200"/>
              <a:buChar char="•"/>
            </a:pPr>
            <a:r>
              <a:rPr lang="fr-FR"/>
              <a:t>Si perte de poids &gt; 10% : Nutrition entérale ou parentérale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Régime protégé</a:t>
            </a:r>
            <a:endParaRPr/>
          </a:p>
        </p:txBody>
      </p:sp>
      <p:sp>
        <p:nvSpPr>
          <p:cNvPr id="175" name="Google Shape;175;p13"/>
          <p:cNvSpPr txBox="1"/>
          <p:nvPr>
            <p:ph idx="1" type="body"/>
          </p:nvPr>
        </p:nvSpPr>
        <p:spPr>
          <a:xfrm>
            <a:off x="323528" y="1412776"/>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Objectif :</a:t>
            </a:r>
            <a:endParaRPr/>
          </a:p>
          <a:p>
            <a:pPr indent="0" lvl="0" marL="0" rtl="0" algn="l">
              <a:lnSpc>
                <a:spcPct val="100000"/>
              </a:lnSpc>
              <a:spcBef>
                <a:spcPts val="640"/>
              </a:spcBef>
              <a:spcAft>
                <a:spcPts val="0"/>
              </a:spcAft>
              <a:buClr>
                <a:schemeClr val="dk1"/>
              </a:buClr>
              <a:buSzPts val="3200"/>
              <a:buNone/>
            </a:pPr>
            <a:r>
              <a:rPr lang="fr-FR"/>
              <a:t>Limiter le risque de transmission de germes par l’alimentation (Staph, listeria, toxo, salmonelle) </a:t>
            </a:r>
            <a:endParaRPr/>
          </a:p>
          <a:p>
            <a:pPr indent="0" lvl="0" marL="0" rtl="0" algn="l">
              <a:lnSpc>
                <a:spcPct val="100000"/>
              </a:lnSpc>
              <a:spcBef>
                <a:spcPts val="640"/>
              </a:spcBef>
              <a:spcAft>
                <a:spcPts val="0"/>
              </a:spcAft>
              <a:buClr>
                <a:schemeClr val="dk1"/>
              </a:buClr>
              <a:buSzPts val="3200"/>
              <a:buNone/>
            </a:pPr>
            <a:br>
              <a:rPr lang="fr-FR"/>
            </a:br>
            <a:r>
              <a:rPr lang="fr-FR"/>
              <a:t>Règles d’hygiène de base renforcées : pas de partage des couverts, petit conditionnement, hygiène dans la préparation </a:t>
            </a:r>
            <a:endParaRPr/>
          </a:p>
        </p:txBody>
      </p:sp>
      <p:pic>
        <p:nvPicPr>
          <p:cNvPr id="176" name="Google Shape;176;p13"/>
          <p:cNvPicPr preferRelativeResize="0"/>
          <p:nvPr/>
        </p:nvPicPr>
        <p:blipFill rotWithShape="1">
          <a:blip r:embed="rId3">
            <a:alphaModFix/>
          </a:blip>
          <a:srcRect b="0" l="0" r="0" t="0"/>
          <a:stretch/>
        </p:blipFill>
        <p:spPr>
          <a:xfrm>
            <a:off x="6994691" y="4726603"/>
            <a:ext cx="1800200" cy="2040226"/>
          </a:xfrm>
          <a:prstGeom prst="rect">
            <a:avLst/>
          </a:prstGeom>
          <a:noFill/>
          <a:ln>
            <a:noFill/>
          </a:ln>
        </p:spPr>
      </p:pic>
      <p:pic>
        <p:nvPicPr>
          <p:cNvPr id="177" name="Google Shape;177;p13"/>
          <p:cNvPicPr preferRelativeResize="0"/>
          <p:nvPr/>
        </p:nvPicPr>
        <p:blipFill rotWithShape="1">
          <a:blip r:embed="rId4">
            <a:alphaModFix/>
          </a:blip>
          <a:srcRect b="0" l="0" r="0" t="0"/>
          <a:stretch/>
        </p:blipFill>
        <p:spPr>
          <a:xfrm>
            <a:off x="5209208" y="5110647"/>
            <a:ext cx="1656184" cy="16561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83" name="Google Shape;183;p14"/>
          <p:cNvSpPr txBox="1"/>
          <p:nvPr>
            <p:ph idx="1" type="body"/>
          </p:nvPr>
        </p:nvSpPr>
        <p:spPr>
          <a:xfrm>
            <a:off x="462643" y="1469571"/>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Interdiction :</a:t>
            </a:r>
            <a:endParaRPr/>
          </a:p>
          <a:p>
            <a:pPr indent="-285750" lvl="1" marL="742950" rtl="0" algn="l">
              <a:lnSpc>
                <a:spcPct val="100000"/>
              </a:lnSpc>
              <a:spcBef>
                <a:spcPts val="560"/>
              </a:spcBef>
              <a:spcAft>
                <a:spcPts val="0"/>
              </a:spcAft>
              <a:buClr>
                <a:schemeClr val="dk1"/>
              </a:buClr>
              <a:buSzPts val="2800"/>
              <a:buChar char="–"/>
            </a:pPr>
            <a:r>
              <a:rPr lang="fr-FR"/>
              <a:t>Viandes crues, fromages non pasteurisés, charcuterie, œufs crus</a:t>
            </a:r>
            <a:endParaRPr/>
          </a:p>
          <a:p>
            <a:pPr indent="-285750" lvl="1" marL="742950" rtl="0" algn="l">
              <a:lnSpc>
                <a:spcPct val="100000"/>
              </a:lnSpc>
              <a:spcBef>
                <a:spcPts val="560"/>
              </a:spcBef>
              <a:spcAft>
                <a:spcPts val="0"/>
              </a:spcAft>
              <a:buClr>
                <a:schemeClr val="dk1"/>
              </a:buClr>
              <a:buSzPts val="2800"/>
              <a:buChar char="–"/>
            </a:pPr>
            <a:r>
              <a:rPr lang="fr-FR"/>
              <a:t>Produits artisanaux</a:t>
            </a:r>
            <a:endParaRPr/>
          </a:p>
          <a:p>
            <a:pPr indent="-285750" lvl="1" marL="742950" rtl="0" algn="l">
              <a:lnSpc>
                <a:spcPct val="100000"/>
              </a:lnSpc>
              <a:spcBef>
                <a:spcPts val="560"/>
              </a:spcBef>
              <a:spcAft>
                <a:spcPts val="0"/>
              </a:spcAft>
              <a:buClr>
                <a:schemeClr val="dk1"/>
              </a:buClr>
              <a:buSzPts val="2800"/>
              <a:buChar char="–"/>
            </a:pPr>
            <a:r>
              <a:rPr lang="fr-FR"/>
              <a:t>Réchauffage des restes</a:t>
            </a:r>
            <a:endParaRPr/>
          </a:p>
          <a:p>
            <a:pPr indent="-107950" lvl="1" marL="74295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640"/>
              </a:spcBef>
              <a:spcAft>
                <a:spcPts val="0"/>
              </a:spcAft>
              <a:buClr>
                <a:schemeClr val="dk1"/>
              </a:buClr>
              <a:buSzPts val="3200"/>
              <a:buNone/>
            </a:pPr>
            <a:r>
              <a:rPr lang="fr-FR"/>
              <a:t>Travail en cours dans l’interrégion pour l’harmonisation des pratiques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030A0"/>
              </a:buClr>
              <a:buSzPts val="4400"/>
              <a:buFont typeface="Calibri"/>
              <a:buNone/>
            </a:pPr>
            <a:r>
              <a:rPr lang="fr-FR">
                <a:solidFill>
                  <a:srgbClr val="7030A0"/>
                </a:solidFill>
              </a:rPr>
              <a:t>Les mucites</a:t>
            </a:r>
            <a:endParaRPr/>
          </a:p>
        </p:txBody>
      </p:sp>
      <p:sp>
        <p:nvSpPr>
          <p:cNvPr id="189" name="Google Shape;189;p15"/>
          <p:cNvSpPr txBox="1"/>
          <p:nvPr>
            <p:ph idx="1" type="body"/>
          </p:nvPr>
        </p:nvSpPr>
        <p:spPr>
          <a:xfrm>
            <a:off x="179512" y="1205278"/>
            <a:ext cx="8229600" cy="371003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Char char="•"/>
            </a:pPr>
            <a:r>
              <a:rPr lang="fr-FR" sz="2000">
                <a:latin typeface="Calibri"/>
                <a:ea typeface="Calibri"/>
                <a:cs typeface="Calibri"/>
                <a:sym typeface="Calibri"/>
              </a:rPr>
              <a:t>Inflammation des muqueuses: bouche,</a:t>
            </a:r>
            <a:endParaRPr sz="2000">
              <a:latin typeface="Calibri"/>
              <a:ea typeface="Calibri"/>
              <a:cs typeface="Calibri"/>
              <a:sym typeface="Calibri"/>
            </a:endParaRPr>
          </a:p>
          <a:p>
            <a:pPr indent="0" lvl="0" marL="0" rtl="0" algn="l">
              <a:lnSpc>
                <a:spcPct val="100000"/>
              </a:lnSpc>
              <a:spcBef>
                <a:spcPts val="400"/>
              </a:spcBef>
              <a:spcAft>
                <a:spcPts val="0"/>
              </a:spcAft>
              <a:buClr>
                <a:schemeClr val="dk1"/>
              </a:buClr>
              <a:buSzPts val="2000"/>
              <a:buNone/>
            </a:pPr>
            <a:r>
              <a:rPr lang="fr-FR" sz="2000">
                <a:latin typeface="Calibri"/>
                <a:ea typeface="Calibri"/>
                <a:cs typeface="Calibri"/>
                <a:sym typeface="Calibri"/>
              </a:rPr>
              <a:t> tube digestif, vessie, vulve/vagin, conjonctives</a:t>
            </a:r>
            <a:endParaRPr/>
          </a:p>
          <a:p>
            <a:pPr indent="-342900" lvl="0" marL="342900" rtl="0" algn="l">
              <a:lnSpc>
                <a:spcPct val="100000"/>
              </a:lnSpc>
              <a:spcBef>
                <a:spcPts val="400"/>
              </a:spcBef>
              <a:spcAft>
                <a:spcPts val="0"/>
              </a:spcAft>
              <a:buClr>
                <a:schemeClr val="dk1"/>
              </a:buClr>
              <a:buSzPts val="2000"/>
              <a:buChar char="•"/>
            </a:pPr>
            <a:r>
              <a:rPr lang="fr-FR" sz="2000">
                <a:latin typeface="Calibri"/>
                <a:ea typeface="Calibri"/>
                <a:cs typeface="Calibri"/>
                <a:sym typeface="Calibri"/>
              </a:rPr>
              <a:t>&gt; 80% des patients revenant de la chimiothérapie</a:t>
            </a:r>
            <a:endParaRPr/>
          </a:p>
          <a:p>
            <a:pPr indent="-342900" lvl="0" marL="342900" rtl="0" algn="l">
              <a:lnSpc>
                <a:spcPct val="100000"/>
              </a:lnSpc>
              <a:spcBef>
                <a:spcPts val="400"/>
              </a:spcBef>
              <a:spcAft>
                <a:spcPts val="0"/>
              </a:spcAft>
              <a:buClr>
                <a:schemeClr val="dk1"/>
              </a:buClr>
              <a:buSzPts val="2000"/>
              <a:buChar char="•"/>
            </a:pPr>
            <a:r>
              <a:rPr lang="fr-FR" sz="2000">
                <a:latin typeface="Calibri"/>
                <a:ea typeface="Calibri"/>
                <a:cs typeface="Calibri"/>
                <a:sym typeface="Calibri"/>
              </a:rPr>
              <a:t>Toxicité digestive: inflammation, érythème, ulcérations, saignements</a:t>
            </a:r>
            <a:endParaRPr/>
          </a:p>
          <a:p>
            <a:pPr indent="-342900" lvl="0" marL="342900" rtl="0" algn="l">
              <a:lnSpc>
                <a:spcPct val="100000"/>
              </a:lnSpc>
              <a:spcBef>
                <a:spcPts val="400"/>
              </a:spcBef>
              <a:spcAft>
                <a:spcPts val="0"/>
              </a:spcAft>
              <a:buClr>
                <a:schemeClr val="dk1"/>
              </a:buClr>
              <a:buSzPts val="2000"/>
              <a:buChar char="•"/>
            </a:pPr>
            <a:r>
              <a:rPr lang="fr-FR" sz="2000">
                <a:latin typeface="Calibri"/>
                <a:ea typeface="Calibri"/>
                <a:cs typeface="Calibri"/>
                <a:sym typeface="Calibri"/>
              </a:rPr>
              <a:t>Atteinte oropharyngée : la plus fréquente</a:t>
            </a:r>
            <a:endParaRPr/>
          </a:p>
          <a:p>
            <a:pPr indent="-342900" lvl="0" marL="342900" rtl="0" algn="l">
              <a:lnSpc>
                <a:spcPct val="100000"/>
              </a:lnSpc>
              <a:spcBef>
                <a:spcPts val="400"/>
              </a:spcBef>
              <a:spcAft>
                <a:spcPts val="0"/>
              </a:spcAft>
              <a:buClr>
                <a:schemeClr val="dk1"/>
              </a:buClr>
              <a:buSzPts val="2000"/>
              <a:buChar char="•"/>
            </a:pPr>
            <a:r>
              <a:rPr lang="fr-FR" sz="2000">
                <a:latin typeface="Calibri"/>
                <a:ea typeface="Calibri"/>
                <a:cs typeface="Calibri"/>
                <a:sym typeface="Calibri"/>
              </a:rPr>
              <a:t>Incidence varie selon le type de cancer et de traitement</a:t>
            </a:r>
            <a:endParaRPr/>
          </a:p>
          <a:p>
            <a:pPr indent="-228600" lvl="2" marL="1143000" rtl="0" algn="l">
              <a:lnSpc>
                <a:spcPct val="100000"/>
              </a:lnSpc>
              <a:spcBef>
                <a:spcPts val="400"/>
              </a:spcBef>
              <a:spcAft>
                <a:spcPts val="0"/>
              </a:spcAft>
              <a:buClr>
                <a:schemeClr val="dk1"/>
              </a:buClr>
              <a:buSzPts val="2000"/>
              <a:buChar char="•"/>
            </a:pPr>
            <a:r>
              <a:rPr lang="fr-FR" sz="2000">
                <a:latin typeface="Calibri"/>
                <a:ea typeface="Calibri"/>
                <a:cs typeface="Calibri"/>
                <a:sym typeface="Calibri"/>
              </a:rPr>
              <a:t>Pathologies hémato&gt; tumeurs solides</a:t>
            </a:r>
            <a:endParaRPr/>
          </a:p>
          <a:p>
            <a:pPr indent="-228600" lvl="2" marL="1143000" rtl="0" algn="l">
              <a:lnSpc>
                <a:spcPct val="100000"/>
              </a:lnSpc>
              <a:spcBef>
                <a:spcPts val="400"/>
              </a:spcBef>
              <a:spcAft>
                <a:spcPts val="0"/>
              </a:spcAft>
              <a:buClr>
                <a:schemeClr val="dk1"/>
              </a:buClr>
              <a:buSzPts val="2000"/>
              <a:buChar char="•"/>
            </a:pPr>
            <a:r>
              <a:rPr lang="fr-FR" sz="2000">
                <a:latin typeface="Calibri"/>
                <a:ea typeface="Calibri"/>
                <a:cs typeface="Calibri"/>
                <a:sym typeface="Calibri"/>
              </a:rPr>
              <a:t>Allo/autogreffe avec conditionnement myéloablatif</a:t>
            </a:r>
            <a:endParaRPr sz="2000">
              <a:latin typeface="Calibri"/>
              <a:ea typeface="Calibri"/>
              <a:cs typeface="Calibri"/>
              <a:sym typeface="Calibri"/>
            </a:endParaRPr>
          </a:p>
          <a:p>
            <a:pPr indent="0" lvl="2" marL="685800" rtl="0" algn="l">
              <a:lnSpc>
                <a:spcPct val="100000"/>
              </a:lnSpc>
              <a:spcBef>
                <a:spcPts val="480"/>
              </a:spcBef>
              <a:spcAft>
                <a:spcPts val="0"/>
              </a:spcAft>
              <a:buClr>
                <a:schemeClr val="dk1"/>
              </a:buClr>
              <a:buSzPts val="2400"/>
              <a:buNone/>
            </a:pPr>
            <a:r>
              <a:t/>
            </a:r>
            <a:endParaRPr/>
          </a:p>
        </p:txBody>
      </p:sp>
      <p:pic>
        <p:nvPicPr>
          <p:cNvPr id="190" name="Google Shape;190;p15"/>
          <p:cNvPicPr preferRelativeResize="0"/>
          <p:nvPr/>
        </p:nvPicPr>
        <p:blipFill rotWithShape="1">
          <a:blip r:embed="rId3">
            <a:alphaModFix/>
          </a:blip>
          <a:srcRect b="0" l="0" r="0" t="0"/>
          <a:stretch/>
        </p:blipFill>
        <p:spPr>
          <a:xfrm>
            <a:off x="2771800" y="4581128"/>
            <a:ext cx="3397013" cy="16561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Les mucites: Traitement </a:t>
            </a:r>
            <a:endParaRPr/>
          </a:p>
        </p:txBody>
      </p:sp>
      <p:sp>
        <p:nvSpPr>
          <p:cNvPr id="196" name="Google Shape;196;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fr-FR"/>
              <a:t>Bains de bouche</a:t>
            </a:r>
            <a:endParaRPr/>
          </a:p>
          <a:p>
            <a:pPr indent="0" lvl="0" marL="0" rtl="0" algn="l">
              <a:lnSpc>
                <a:spcPct val="100000"/>
              </a:lnSpc>
              <a:spcBef>
                <a:spcPts val="592"/>
              </a:spcBef>
              <a:spcAft>
                <a:spcPts val="0"/>
              </a:spcAft>
              <a:buClr>
                <a:schemeClr val="dk1"/>
              </a:buClr>
              <a:buSzPct val="100000"/>
              <a:buNone/>
            </a:pPr>
            <a:r>
              <a:rPr lang="fr-FR"/>
              <a:t>Bicarbonates / Fungizone / Eludril </a:t>
            </a:r>
            <a:endParaRPr/>
          </a:p>
          <a:p>
            <a:pPr indent="0" lvl="0" marL="0" rtl="0" algn="l">
              <a:lnSpc>
                <a:spcPct val="100000"/>
              </a:lnSpc>
              <a:spcBef>
                <a:spcPts val="592"/>
              </a:spcBef>
              <a:spcAft>
                <a:spcPts val="0"/>
              </a:spcAft>
              <a:buClr>
                <a:schemeClr val="dk1"/>
              </a:buClr>
              <a:buSzPct val="100000"/>
              <a:buNone/>
            </a:pPr>
            <a:r>
              <a:rPr lang="fr-FR"/>
              <a:t>Xylocaïne</a:t>
            </a:r>
            <a:endParaRPr/>
          </a:p>
          <a:p>
            <a:pPr indent="0" lvl="0" marL="0" rtl="0" algn="l">
              <a:lnSpc>
                <a:spcPct val="100000"/>
              </a:lnSpc>
              <a:spcBef>
                <a:spcPts val="592"/>
              </a:spcBef>
              <a:spcAft>
                <a:spcPts val="0"/>
              </a:spcAft>
              <a:buClr>
                <a:schemeClr val="dk1"/>
              </a:buClr>
              <a:buSzPct val="100000"/>
              <a:buNone/>
            </a:pPr>
            <a:r>
              <a:rPr lang="fr-FR"/>
              <a:t>	🡪 Autant de recettes que de centres</a:t>
            </a:r>
            <a:endParaRPr/>
          </a:p>
          <a:p>
            <a:pPr indent="0" lvl="0" marL="0" rtl="0" algn="l">
              <a:lnSpc>
                <a:spcPct val="100000"/>
              </a:lnSpc>
              <a:spcBef>
                <a:spcPts val="592"/>
              </a:spcBef>
              <a:spcAft>
                <a:spcPts val="0"/>
              </a:spcAft>
              <a:buClr>
                <a:schemeClr val="dk1"/>
              </a:buClr>
              <a:buSzPct val="100000"/>
              <a:buNone/>
            </a:pPr>
            <a:r>
              <a:rPr lang="fr-FR"/>
              <a:t>Bains de bouche préventif / Curatif</a:t>
            </a:r>
            <a:endParaRPr/>
          </a:p>
          <a:p>
            <a:pPr indent="0" lvl="0" marL="0" rtl="0" algn="l">
              <a:lnSpc>
                <a:spcPct val="100000"/>
              </a:lnSpc>
              <a:spcBef>
                <a:spcPts val="592"/>
              </a:spcBef>
              <a:spcAft>
                <a:spcPts val="0"/>
              </a:spcAft>
              <a:buClr>
                <a:schemeClr val="dk1"/>
              </a:buClr>
              <a:buSzPct val="100000"/>
              <a:buNone/>
            </a:pPr>
            <a:r>
              <a:t/>
            </a:r>
            <a:endParaRPr/>
          </a:p>
          <a:p>
            <a:pPr indent="0" lvl="0" marL="0" rtl="0" algn="l">
              <a:lnSpc>
                <a:spcPct val="100000"/>
              </a:lnSpc>
              <a:spcBef>
                <a:spcPts val="592"/>
              </a:spcBef>
              <a:spcAft>
                <a:spcPts val="0"/>
              </a:spcAft>
              <a:buClr>
                <a:schemeClr val="dk1"/>
              </a:buClr>
              <a:buSzPct val="100000"/>
              <a:buNone/>
            </a:pPr>
            <a:r>
              <a:rPr lang="fr-FR"/>
              <a:t>Attention surinfection : Herpes</a:t>
            </a:r>
            <a:endParaRPr/>
          </a:p>
          <a:p>
            <a:pPr indent="0" lvl="0" marL="0" rtl="0" algn="l">
              <a:lnSpc>
                <a:spcPct val="100000"/>
              </a:lnSpc>
              <a:spcBef>
                <a:spcPts val="592"/>
              </a:spcBef>
              <a:spcAft>
                <a:spcPts val="0"/>
              </a:spcAft>
              <a:buClr>
                <a:schemeClr val="dk1"/>
              </a:buClr>
              <a:buSzPct val="100000"/>
              <a:buNone/>
            </a:pPr>
            <a:r>
              <a:rPr lang="fr-FR"/>
              <a:t>Porte d’entrée infectieuse surtout si associé anite /colite</a:t>
            </a:r>
            <a:endParaRPr/>
          </a:p>
          <a:p>
            <a:pPr indent="0" lvl="0" marL="0" rtl="0" algn="l">
              <a:lnSpc>
                <a:spcPct val="100000"/>
              </a:lnSpc>
              <a:spcBef>
                <a:spcPts val="592"/>
              </a:spcBef>
              <a:spcAft>
                <a:spcPts val="0"/>
              </a:spcAft>
              <a:buClr>
                <a:schemeClr val="dk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030A0"/>
              </a:buClr>
              <a:buSzPts val="3200"/>
              <a:buFont typeface="Calibri"/>
              <a:buNone/>
            </a:pPr>
            <a:r>
              <a:rPr lang="fr-FR" sz="3200">
                <a:solidFill>
                  <a:srgbClr val="7030A0"/>
                </a:solidFill>
                <a:latin typeface="Calibri"/>
                <a:ea typeface="Calibri"/>
                <a:cs typeface="Calibri"/>
                <a:sym typeface="Calibri"/>
              </a:rPr>
              <a:t>Le laser thérapie en pédiatrie</a:t>
            </a:r>
            <a:endParaRPr/>
          </a:p>
        </p:txBody>
      </p:sp>
      <p:sp>
        <p:nvSpPr>
          <p:cNvPr id="202" name="Google Shape;202;p17"/>
          <p:cNvSpPr txBox="1"/>
          <p:nvPr>
            <p:ph idx="1" type="body"/>
          </p:nvPr>
        </p:nvSpPr>
        <p:spPr>
          <a:xfrm>
            <a:off x="323528" y="1268760"/>
            <a:ext cx="8928992" cy="5256584"/>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Char char="•"/>
            </a:pPr>
            <a:r>
              <a:rPr lang="fr-FR" sz="1600">
                <a:latin typeface="Calibri"/>
                <a:ea typeface="Calibri"/>
                <a:cs typeface="Calibri"/>
                <a:sym typeface="Calibri"/>
              </a:rPr>
              <a:t>Analgésie non médicamenteuse</a:t>
            </a:r>
            <a:endParaRPr/>
          </a:p>
          <a:p>
            <a:pPr indent="-342900" lvl="0" marL="342900" rtl="0" algn="l">
              <a:lnSpc>
                <a:spcPct val="100000"/>
              </a:lnSpc>
              <a:spcBef>
                <a:spcPts val="320"/>
              </a:spcBef>
              <a:spcAft>
                <a:spcPts val="0"/>
              </a:spcAft>
              <a:buClr>
                <a:schemeClr val="dk1"/>
              </a:buClr>
              <a:buSzPts val="1600"/>
              <a:buChar char="•"/>
            </a:pPr>
            <a:r>
              <a:rPr lang="fr-FR" sz="1600">
                <a:latin typeface="Calibri"/>
                <a:ea typeface="Calibri"/>
                <a:cs typeface="Calibri"/>
                <a:sym typeface="Calibri"/>
              </a:rPr>
              <a:t>Faisabilité chez l’enfant     </a:t>
            </a:r>
            <a:endParaRPr/>
          </a:p>
          <a:p>
            <a:pPr indent="0" lvl="0" marL="0" rtl="0" algn="l">
              <a:lnSpc>
                <a:spcPct val="100000"/>
              </a:lnSpc>
              <a:spcBef>
                <a:spcPts val="320"/>
              </a:spcBef>
              <a:spcAft>
                <a:spcPts val="0"/>
              </a:spcAft>
              <a:buClr>
                <a:schemeClr val="dk1"/>
              </a:buClr>
              <a:buSzPts val="1600"/>
              <a:buNone/>
            </a:pPr>
            <a:r>
              <a:rPr lang="fr-FR" sz="1600">
                <a:latin typeface="Calibri"/>
                <a:ea typeface="Calibri"/>
                <a:cs typeface="Calibri"/>
                <a:sym typeface="Calibri"/>
              </a:rPr>
              <a:t>                                                                 </a:t>
            </a:r>
            <a:r>
              <a:rPr i="1" lang="fr-FR" sz="1600">
                <a:solidFill>
                  <a:srgbClr val="E36C09"/>
                </a:solidFill>
                <a:latin typeface="Calibri"/>
                <a:ea typeface="Calibri"/>
                <a:cs typeface="Calibri"/>
                <a:sym typeface="Calibri"/>
              </a:rPr>
              <a:t>Eduardo FdeP et al, Pediatr Transplant, 2015</a:t>
            </a:r>
            <a:endParaRPr/>
          </a:p>
          <a:p>
            <a:pPr indent="-342900" lvl="0" marL="342900" rtl="0" algn="l">
              <a:lnSpc>
                <a:spcPct val="100000"/>
              </a:lnSpc>
              <a:spcBef>
                <a:spcPts val="320"/>
              </a:spcBef>
              <a:spcAft>
                <a:spcPts val="0"/>
              </a:spcAft>
              <a:buClr>
                <a:schemeClr val="dk1"/>
              </a:buClr>
              <a:buSzPts val="1600"/>
              <a:buChar char="•"/>
            </a:pPr>
            <a:r>
              <a:rPr lang="fr-FR" sz="1600">
                <a:latin typeface="Calibri"/>
                <a:ea typeface="Calibri"/>
                <a:cs typeface="Calibri"/>
                <a:sym typeface="Calibri"/>
              </a:rPr>
              <a:t>Effet en préventif: </a:t>
            </a:r>
            <a:endParaRPr/>
          </a:p>
          <a:p>
            <a:pPr indent="0" lvl="0" marL="0" rtl="0" algn="l">
              <a:lnSpc>
                <a:spcPct val="100000"/>
              </a:lnSpc>
              <a:spcBef>
                <a:spcPts val="320"/>
              </a:spcBef>
              <a:spcAft>
                <a:spcPts val="0"/>
              </a:spcAft>
              <a:buClr>
                <a:schemeClr val="dk1"/>
              </a:buClr>
              <a:buSzPts val="1600"/>
              <a:buNone/>
            </a:pPr>
            <a:r>
              <a:rPr lang="fr-FR" sz="1600">
                <a:latin typeface="Calibri"/>
                <a:ea typeface="Calibri"/>
                <a:cs typeface="Calibri"/>
                <a:sym typeface="Calibri"/>
              </a:rPr>
              <a:t>Réduction de la sévérité </a:t>
            </a:r>
            <a:endParaRPr/>
          </a:p>
          <a:p>
            <a:pPr indent="0" lvl="0" marL="0" rtl="0" algn="l">
              <a:lnSpc>
                <a:spcPct val="100000"/>
              </a:lnSpc>
              <a:spcBef>
                <a:spcPts val="320"/>
              </a:spcBef>
              <a:spcAft>
                <a:spcPts val="0"/>
              </a:spcAft>
              <a:buClr>
                <a:schemeClr val="dk1"/>
              </a:buClr>
              <a:buSzPts val="1600"/>
              <a:buNone/>
            </a:pPr>
            <a:r>
              <a:rPr lang="fr-FR" sz="1600">
                <a:latin typeface="Calibri"/>
                <a:ea typeface="Calibri"/>
                <a:cs typeface="Calibri"/>
                <a:sym typeface="Calibri"/>
              </a:rPr>
              <a:t>Score mucite plus faible (p= 0,004)</a:t>
            </a:r>
            <a:endParaRPr/>
          </a:p>
          <a:p>
            <a:pPr indent="0" lvl="0" marL="0" rtl="0" algn="l">
              <a:lnSpc>
                <a:spcPct val="100000"/>
              </a:lnSpc>
              <a:spcBef>
                <a:spcPts val="320"/>
              </a:spcBef>
              <a:spcAft>
                <a:spcPts val="0"/>
              </a:spcAft>
              <a:buClr>
                <a:schemeClr val="dk1"/>
              </a:buClr>
              <a:buSzPts val="1600"/>
              <a:buNone/>
            </a:pPr>
            <a:r>
              <a:rPr lang="fr-FR" sz="1600">
                <a:latin typeface="Calibri"/>
                <a:ea typeface="Calibri"/>
                <a:cs typeface="Calibri"/>
                <a:sym typeface="Calibri"/>
              </a:rPr>
              <a:t>Moins d’ulcérations (p=0,027)</a:t>
            </a:r>
            <a:endParaRPr/>
          </a:p>
          <a:p>
            <a:pPr indent="0" lvl="0" marL="0" rtl="0" algn="l">
              <a:lnSpc>
                <a:spcPct val="100000"/>
              </a:lnSpc>
              <a:spcBef>
                <a:spcPts val="640"/>
              </a:spcBef>
              <a:spcAft>
                <a:spcPts val="0"/>
              </a:spcAft>
              <a:buClr>
                <a:schemeClr val="dk1"/>
              </a:buClr>
              <a:buSzPts val="3200"/>
              <a:buNone/>
            </a:pPr>
            <a:r>
              <a:rPr lang="fr-FR"/>
              <a:t>			</a:t>
            </a:r>
            <a:r>
              <a:rPr lang="fr-FR" sz="1600">
                <a:latin typeface="Calibri"/>
                <a:ea typeface="Calibri"/>
                <a:cs typeface="Calibri"/>
                <a:sym typeface="Calibri"/>
              </a:rPr>
              <a:t>    </a:t>
            </a:r>
            <a:r>
              <a:rPr i="1" lang="fr-FR" sz="1600">
                <a:solidFill>
                  <a:srgbClr val="E36C09"/>
                </a:solidFill>
                <a:latin typeface="Calibri"/>
                <a:ea typeface="Calibri"/>
                <a:cs typeface="Calibri"/>
                <a:sym typeface="Calibri"/>
              </a:rPr>
              <a:t>Soto M et al, Photomed Laser Surg,</a:t>
            </a:r>
            <a:r>
              <a:rPr lang="fr-FR" sz="1600">
                <a:latin typeface="Calibri"/>
                <a:ea typeface="Calibri"/>
                <a:cs typeface="Calibri"/>
                <a:sym typeface="Calibri"/>
              </a:rPr>
              <a:t> </a:t>
            </a:r>
            <a:r>
              <a:rPr i="1" lang="fr-FR" sz="1600">
                <a:solidFill>
                  <a:srgbClr val="E36C09"/>
                </a:solidFill>
                <a:latin typeface="Calibri"/>
                <a:ea typeface="Calibri"/>
                <a:cs typeface="Calibri"/>
                <a:sym typeface="Calibri"/>
              </a:rPr>
              <a:t>20</a:t>
            </a:r>
            <a:endParaRPr/>
          </a:p>
          <a:p>
            <a:pPr indent="0" lvl="0" marL="0" rtl="0" algn="l">
              <a:lnSpc>
                <a:spcPct val="100000"/>
              </a:lnSpc>
              <a:spcBef>
                <a:spcPts val="320"/>
              </a:spcBef>
              <a:spcAft>
                <a:spcPts val="0"/>
              </a:spcAft>
              <a:buClr>
                <a:schemeClr val="dk1"/>
              </a:buClr>
              <a:buSzPts val="1600"/>
              <a:buNone/>
            </a:pPr>
            <a:r>
              <a:t/>
            </a:r>
            <a:endParaRPr i="1" sz="1600">
              <a:solidFill>
                <a:srgbClr val="E36C09"/>
              </a:solidFill>
              <a:latin typeface="Calibri"/>
              <a:ea typeface="Calibri"/>
              <a:cs typeface="Calibri"/>
              <a:sym typeface="Calibri"/>
            </a:endParaRPr>
          </a:p>
          <a:p>
            <a:pPr indent="0" lvl="0" marL="0" rtl="0" algn="l">
              <a:lnSpc>
                <a:spcPct val="100000"/>
              </a:lnSpc>
              <a:spcBef>
                <a:spcPts val="320"/>
              </a:spcBef>
              <a:spcAft>
                <a:spcPts val="0"/>
              </a:spcAft>
              <a:buClr>
                <a:schemeClr val="dk1"/>
              </a:buClr>
              <a:buSzPts val="1600"/>
              <a:buNone/>
            </a:pPr>
            <a:r>
              <a:rPr lang="fr-FR" sz="1600">
                <a:latin typeface="Calibri"/>
                <a:ea typeface="Calibri"/>
                <a:cs typeface="Calibri"/>
                <a:sym typeface="Calibri"/>
              </a:rPr>
              <a:t>Etude MUCILA: Etude Clinique de Phase 3</a:t>
            </a:r>
            <a:endParaRPr/>
          </a:p>
          <a:p>
            <a:pPr indent="0" lvl="0" marL="0" rtl="0" algn="l">
              <a:lnSpc>
                <a:spcPct val="100000"/>
              </a:lnSpc>
              <a:spcBef>
                <a:spcPts val="320"/>
              </a:spcBef>
              <a:spcAft>
                <a:spcPts val="0"/>
              </a:spcAft>
              <a:buClr>
                <a:schemeClr val="dk1"/>
              </a:buClr>
              <a:buSzPts val="1600"/>
              <a:buNone/>
            </a:pPr>
            <a:r>
              <a:rPr lang="fr-FR" sz="1600">
                <a:latin typeface="Calibri"/>
                <a:ea typeface="Calibri"/>
                <a:cs typeface="Calibri"/>
                <a:sym typeface="Calibri"/>
              </a:rPr>
              <a:t>	 nationale multicentrique</a:t>
            </a:r>
            <a:endParaRPr/>
          </a:p>
          <a:p>
            <a:pPr indent="0" lvl="0" marL="0" rtl="0" algn="l">
              <a:lnSpc>
                <a:spcPct val="100000"/>
              </a:lnSpc>
              <a:spcBef>
                <a:spcPts val="640"/>
              </a:spcBef>
              <a:spcAft>
                <a:spcPts val="0"/>
              </a:spcAft>
              <a:buClr>
                <a:schemeClr val="dk1"/>
              </a:buClr>
              <a:buSzPts val="1600"/>
              <a:buNone/>
            </a:pPr>
            <a:r>
              <a:rPr lang="fr-FR" sz="1600">
                <a:latin typeface="Calibri"/>
                <a:ea typeface="Calibri"/>
                <a:cs typeface="Calibri"/>
                <a:sym typeface="Calibri"/>
              </a:rPr>
              <a:t>	randomisée en double aveugle contre placebo</a:t>
            </a:r>
            <a:r>
              <a:rPr lang="fr-FR"/>
              <a:t>	</a:t>
            </a:r>
            <a:endParaRPr/>
          </a:p>
        </p:txBody>
      </p:sp>
      <p:pic>
        <p:nvPicPr>
          <p:cNvPr id="203" name="Google Shape;203;p17"/>
          <p:cNvPicPr preferRelativeResize="0"/>
          <p:nvPr/>
        </p:nvPicPr>
        <p:blipFill rotWithShape="1">
          <a:blip r:embed="rId3">
            <a:alphaModFix/>
          </a:blip>
          <a:srcRect b="0" l="0" r="0" t="0"/>
          <a:stretch/>
        </p:blipFill>
        <p:spPr>
          <a:xfrm>
            <a:off x="6245518" y="4653136"/>
            <a:ext cx="2888377" cy="19168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type="title"/>
          </p:nvPr>
        </p:nvSpPr>
        <p:spPr>
          <a:xfrm>
            <a:off x="467544"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Nausées Vomissement (NVTIAC) </a:t>
            </a:r>
            <a:endParaRPr/>
          </a:p>
        </p:txBody>
      </p:sp>
      <p:pic>
        <p:nvPicPr>
          <p:cNvPr id="209" name="Google Shape;209;p18"/>
          <p:cNvPicPr preferRelativeResize="0"/>
          <p:nvPr>
            <p:ph idx="1" type="body"/>
          </p:nvPr>
        </p:nvPicPr>
        <p:blipFill rotWithShape="1">
          <a:blip r:embed="rId3">
            <a:alphaModFix/>
          </a:blip>
          <a:srcRect b="15044" l="1673" r="22256" t="35633"/>
          <a:stretch/>
        </p:blipFill>
        <p:spPr>
          <a:xfrm>
            <a:off x="139915" y="1628800"/>
            <a:ext cx="8884858" cy="3240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Objectifs</a:t>
            </a:r>
            <a:endParaRPr/>
          </a:p>
        </p:txBody>
      </p:sp>
      <p:sp>
        <p:nvSpPr>
          <p:cNvPr id="93" name="Google Shape;93;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Connaître les pratiques du service pour tous les traitements et les soins associés à la prise en charge des patients dans le service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15" name="Google Shape;215;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NV aigues : Dès le début de la  chimio et dans les 24h après </a:t>
            </a:r>
            <a:endParaRPr/>
          </a:p>
          <a:p>
            <a:pPr indent="-342900" lvl="0" marL="342900" rtl="0" algn="l">
              <a:lnSpc>
                <a:spcPct val="100000"/>
              </a:lnSpc>
              <a:spcBef>
                <a:spcPts val="640"/>
              </a:spcBef>
              <a:spcAft>
                <a:spcPts val="0"/>
              </a:spcAft>
              <a:buClr>
                <a:schemeClr val="dk1"/>
              </a:buClr>
              <a:buSzPts val="3200"/>
              <a:buChar char="•"/>
            </a:pPr>
            <a:r>
              <a:rPr lang="fr-FR"/>
              <a:t>NV retardée : 24h-7 jours après la fin </a:t>
            </a:r>
            <a:endParaRPr/>
          </a:p>
          <a:p>
            <a:pPr indent="-342900" lvl="0" marL="342900" rtl="0" algn="l">
              <a:lnSpc>
                <a:spcPct val="100000"/>
              </a:lnSpc>
              <a:spcBef>
                <a:spcPts val="640"/>
              </a:spcBef>
              <a:spcAft>
                <a:spcPts val="0"/>
              </a:spcAft>
              <a:buClr>
                <a:schemeClr val="dk1"/>
              </a:buClr>
              <a:buSzPts val="3200"/>
              <a:buChar char="•"/>
            </a:pPr>
            <a:r>
              <a:rPr lang="fr-FR"/>
              <a:t>NV anticipées : Dans les 48h précédents</a:t>
            </a:r>
            <a:endParaRPr/>
          </a:p>
          <a:p>
            <a:pPr indent="-342900" lvl="0" marL="342900" rtl="0" algn="l">
              <a:lnSpc>
                <a:spcPct val="100000"/>
              </a:lnSpc>
              <a:spcBef>
                <a:spcPts val="640"/>
              </a:spcBef>
              <a:spcAft>
                <a:spcPts val="0"/>
              </a:spcAft>
              <a:buClr>
                <a:schemeClr val="dk1"/>
              </a:buClr>
              <a:buSzPts val="3200"/>
              <a:buChar char="•"/>
            </a:pPr>
            <a:r>
              <a:rPr lang="fr-FR"/>
              <a:t>NV non </a:t>
            </a:r>
            <a:r>
              <a:rPr lang="fr-FR"/>
              <a:t>maîtrisées</a:t>
            </a:r>
            <a:r>
              <a:rPr lang="fr-FR"/>
              <a:t> : Persistant malgré prophylaxie Ire</a:t>
            </a:r>
            <a:endParaRPr/>
          </a:p>
          <a:p>
            <a:pPr indent="-342900" lvl="0" marL="342900" rtl="0" algn="l">
              <a:lnSpc>
                <a:spcPct val="100000"/>
              </a:lnSpc>
              <a:spcBef>
                <a:spcPts val="640"/>
              </a:spcBef>
              <a:spcAft>
                <a:spcPts val="0"/>
              </a:spcAft>
              <a:buClr>
                <a:schemeClr val="dk1"/>
              </a:buClr>
              <a:buSzPts val="3200"/>
              <a:buChar char="•"/>
            </a:pPr>
            <a:r>
              <a:rPr lang="fr-FR"/>
              <a:t>NV réfractaires : Persistant malgré traitement de secours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0"/>
          <p:cNvPicPr preferRelativeResize="0"/>
          <p:nvPr>
            <p:ph idx="1" type="body"/>
          </p:nvPr>
        </p:nvPicPr>
        <p:blipFill rotWithShape="1">
          <a:blip r:embed="rId3">
            <a:alphaModFix/>
          </a:blip>
          <a:srcRect b="3669" l="23497" r="37342" t="16585"/>
          <a:stretch/>
        </p:blipFill>
        <p:spPr>
          <a:xfrm>
            <a:off x="1581610" y="-52705"/>
            <a:ext cx="5980800" cy="6850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Facteur de risque</a:t>
            </a:r>
            <a:endParaRPr/>
          </a:p>
        </p:txBody>
      </p:sp>
      <p:sp>
        <p:nvSpPr>
          <p:cNvPr id="226" name="Google Shape;226;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Age&gt;3ans</a:t>
            </a:r>
            <a:endParaRPr/>
          </a:p>
          <a:p>
            <a:pPr indent="-342900" lvl="0" marL="342900" rtl="0" algn="l">
              <a:lnSpc>
                <a:spcPct val="100000"/>
              </a:lnSpc>
              <a:spcBef>
                <a:spcPts val="640"/>
              </a:spcBef>
              <a:spcAft>
                <a:spcPts val="0"/>
              </a:spcAft>
              <a:buClr>
                <a:schemeClr val="dk1"/>
              </a:buClr>
              <a:buSzPts val="3200"/>
              <a:buChar char="•"/>
            </a:pPr>
            <a:r>
              <a:rPr lang="fr-FR"/>
              <a:t>Sexe féminin</a:t>
            </a:r>
            <a:endParaRPr/>
          </a:p>
          <a:p>
            <a:pPr indent="-342900" lvl="0" marL="342900" rtl="0" algn="l">
              <a:lnSpc>
                <a:spcPct val="100000"/>
              </a:lnSpc>
              <a:spcBef>
                <a:spcPts val="640"/>
              </a:spcBef>
              <a:spcAft>
                <a:spcPts val="0"/>
              </a:spcAft>
              <a:buClr>
                <a:schemeClr val="dk1"/>
              </a:buClr>
              <a:buSzPts val="3200"/>
              <a:buChar char="•"/>
            </a:pPr>
            <a:r>
              <a:rPr lang="fr-FR"/>
              <a:t>ATCDT mal des transports</a:t>
            </a:r>
            <a:endParaRPr/>
          </a:p>
          <a:p>
            <a:pPr indent="-342900" lvl="0" marL="342900" rtl="0" algn="l">
              <a:lnSpc>
                <a:spcPct val="100000"/>
              </a:lnSpc>
              <a:spcBef>
                <a:spcPts val="640"/>
              </a:spcBef>
              <a:spcAft>
                <a:spcPts val="0"/>
              </a:spcAft>
              <a:buClr>
                <a:schemeClr val="dk1"/>
              </a:buClr>
              <a:buSzPts val="3200"/>
              <a:buChar char="•"/>
            </a:pPr>
            <a:r>
              <a:rPr lang="fr-FR"/>
              <a:t>Anxiété</a:t>
            </a:r>
            <a:endParaRPr/>
          </a:p>
          <a:p>
            <a:pPr indent="-342900" lvl="0" marL="342900" rtl="0" algn="l">
              <a:lnSpc>
                <a:spcPct val="100000"/>
              </a:lnSpc>
              <a:spcBef>
                <a:spcPts val="640"/>
              </a:spcBef>
              <a:spcAft>
                <a:spcPts val="0"/>
              </a:spcAft>
              <a:buClr>
                <a:schemeClr val="dk1"/>
              </a:buClr>
              <a:buSzPts val="3200"/>
              <a:buChar char="•"/>
            </a:pPr>
            <a:r>
              <a:rPr lang="fr-FR"/>
              <a:t>Manque de sommeil</a:t>
            </a:r>
            <a:endParaRPr/>
          </a:p>
          <a:p>
            <a:pPr indent="-342900" lvl="0" marL="342900" rtl="0" algn="l">
              <a:lnSpc>
                <a:spcPct val="100000"/>
              </a:lnSpc>
              <a:spcBef>
                <a:spcPts val="640"/>
              </a:spcBef>
              <a:spcAft>
                <a:spcPts val="0"/>
              </a:spcAft>
              <a:buClr>
                <a:schemeClr val="dk1"/>
              </a:buClr>
              <a:buSzPts val="3200"/>
              <a:buChar char="•"/>
            </a:pPr>
            <a:r>
              <a:rPr lang="fr-FR"/>
              <a:t>Atcrt NVITAC // NV anticipés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Evaluation	</a:t>
            </a:r>
            <a:endParaRPr/>
          </a:p>
        </p:txBody>
      </p:sp>
      <p:pic>
        <p:nvPicPr>
          <p:cNvPr id="232" name="Google Shape;232;p22"/>
          <p:cNvPicPr preferRelativeResize="0"/>
          <p:nvPr>
            <p:ph idx="1" type="body"/>
          </p:nvPr>
        </p:nvPicPr>
        <p:blipFill rotWithShape="1">
          <a:blip r:embed="rId3">
            <a:alphaModFix/>
          </a:blip>
          <a:srcRect b="31586" l="1790" r="66887" t="47730"/>
          <a:stretch/>
        </p:blipFill>
        <p:spPr>
          <a:xfrm>
            <a:off x="500754" y="1772816"/>
            <a:ext cx="8142492" cy="30243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38" name="Google Shape;238;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12420" lvl="0" marL="342900" rtl="0" algn="l">
              <a:lnSpc>
                <a:spcPct val="100000"/>
              </a:lnSpc>
              <a:spcBef>
                <a:spcPts val="0"/>
              </a:spcBef>
              <a:spcAft>
                <a:spcPts val="0"/>
              </a:spcAft>
              <a:buClr>
                <a:schemeClr val="dk1"/>
              </a:buClr>
              <a:buSzPct val="100000"/>
              <a:buChar char="•"/>
            </a:pPr>
            <a:r>
              <a:rPr lang="fr-FR"/>
              <a:t>Très faiblement émétisants </a:t>
            </a:r>
            <a:endParaRPr/>
          </a:p>
          <a:p>
            <a:pPr indent="-259080" lvl="1" marL="742950" rtl="0" algn="l">
              <a:lnSpc>
                <a:spcPct val="100000"/>
              </a:lnSpc>
              <a:spcBef>
                <a:spcPts val="560"/>
              </a:spcBef>
              <a:spcAft>
                <a:spcPts val="0"/>
              </a:spcAft>
              <a:buClr>
                <a:schemeClr val="dk1"/>
              </a:buClr>
              <a:buSzPct val="100000"/>
              <a:buChar char="–"/>
            </a:pPr>
            <a:r>
              <a:rPr lang="fr-FR"/>
              <a:t>Pas de prophylaxie primaire sauf si FDR individuel</a:t>
            </a:r>
            <a:endParaRPr/>
          </a:p>
          <a:p>
            <a:pPr indent="-312420" lvl="0" marL="342900" rtl="0" algn="l">
              <a:lnSpc>
                <a:spcPct val="100000"/>
              </a:lnSpc>
              <a:spcBef>
                <a:spcPts val="640"/>
              </a:spcBef>
              <a:spcAft>
                <a:spcPts val="0"/>
              </a:spcAft>
              <a:buClr>
                <a:schemeClr val="dk1"/>
              </a:buClr>
              <a:buSzPct val="100000"/>
              <a:buChar char="•"/>
            </a:pPr>
            <a:r>
              <a:rPr lang="fr-FR"/>
              <a:t>Faiblement :</a:t>
            </a:r>
            <a:endParaRPr/>
          </a:p>
          <a:p>
            <a:pPr indent="-259080" lvl="1" marL="742950" rtl="0" algn="l">
              <a:lnSpc>
                <a:spcPct val="100000"/>
              </a:lnSpc>
              <a:spcBef>
                <a:spcPts val="560"/>
              </a:spcBef>
              <a:spcAft>
                <a:spcPts val="0"/>
              </a:spcAft>
              <a:buClr>
                <a:schemeClr val="dk1"/>
              </a:buClr>
              <a:buSzPct val="100000"/>
              <a:buChar char="–"/>
            </a:pPr>
            <a:r>
              <a:rPr lang="fr-FR"/>
              <a:t>Monothérapie (sétrons / Anti D2)</a:t>
            </a:r>
            <a:r>
              <a:rPr b="1" lang="fr-FR"/>
              <a:t> </a:t>
            </a:r>
            <a:endParaRPr b="1"/>
          </a:p>
          <a:p>
            <a:pPr indent="-312420" lvl="0" marL="342900" rtl="0" algn="l">
              <a:lnSpc>
                <a:spcPct val="100000"/>
              </a:lnSpc>
              <a:spcBef>
                <a:spcPts val="640"/>
              </a:spcBef>
              <a:spcAft>
                <a:spcPts val="0"/>
              </a:spcAft>
              <a:buClr>
                <a:schemeClr val="dk1"/>
              </a:buClr>
              <a:buSzPct val="100000"/>
              <a:buChar char="•"/>
            </a:pPr>
            <a:r>
              <a:rPr lang="fr-FR"/>
              <a:t>Modérément : </a:t>
            </a:r>
            <a:endParaRPr/>
          </a:p>
          <a:p>
            <a:pPr indent="-259080" lvl="1" marL="742950" rtl="0" algn="l">
              <a:lnSpc>
                <a:spcPct val="100000"/>
              </a:lnSpc>
              <a:spcBef>
                <a:spcPts val="560"/>
              </a:spcBef>
              <a:spcAft>
                <a:spcPts val="0"/>
              </a:spcAft>
              <a:buClr>
                <a:schemeClr val="dk1"/>
              </a:buClr>
              <a:buSzPct val="100000"/>
              <a:buChar char="–"/>
            </a:pPr>
            <a:r>
              <a:rPr lang="fr-FR"/>
              <a:t>Bithérapie pendant la durée du ttt puis monottt pendant 48h</a:t>
            </a:r>
            <a:endParaRPr/>
          </a:p>
          <a:p>
            <a:pPr indent="-312420" lvl="0" marL="342900" rtl="0" algn="l">
              <a:lnSpc>
                <a:spcPct val="100000"/>
              </a:lnSpc>
              <a:spcBef>
                <a:spcPts val="640"/>
              </a:spcBef>
              <a:spcAft>
                <a:spcPts val="0"/>
              </a:spcAft>
              <a:buClr>
                <a:schemeClr val="dk1"/>
              </a:buClr>
              <a:buSzPct val="100000"/>
              <a:buChar char="•"/>
            </a:pPr>
            <a:r>
              <a:rPr lang="fr-FR"/>
              <a:t>Intensément : </a:t>
            </a:r>
            <a:endParaRPr/>
          </a:p>
          <a:p>
            <a:pPr indent="0" lvl="1" marL="457200" rtl="0" algn="l">
              <a:lnSpc>
                <a:spcPct val="100000"/>
              </a:lnSpc>
              <a:spcBef>
                <a:spcPts val="560"/>
              </a:spcBef>
              <a:spcAft>
                <a:spcPts val="0"/>
              </a:spcAft>
              <a:buClr>
                <a:schemeClr val="dk1"/>
              </a:buClr>
              <a:buSzPct val="100000"/>
              <a:buNone/>
            </a:pPr>
            <a:r>
              <a:rPr lang="fr-FR"/>
              <a:t>- Trithérapie </a:t>
            </a:r>
            <a:endParaRPr/>
          </a:p>
          <a:p>
            <a:pPr indent="-107950" lvl="1" marL="742950" rtl="0" algn="l">
              <a:lnSpc>
                <a:spcPct val="100000"/>
              </a:lnSpc>
              <a:spcBef>
                <a:spcPts val="560"/>
              </a:spcBef>
              <a:spcAft>
                <a:spcPts val="0"/>
              </a:spcAft>
              <a:buClr>
                <a:schemeClr val="dk1"/>
              </a:buClr>
              <a:buSzPct val="100000"/>
              <a:buNone/>
            </a:pPr>
            <a:r>
              <a:t/>
            </a:r>
            <a:endParaRPr/>
          </a:p>
          <a:p>
            <a:pPr indent="-107950" lvl="1" marL="742950" rtl="0" algn="l">
              <a:lnSpc>
                <a:spcPct val="100000"/>
              </a:lnSpc>
              <a:spcBef>
                <a:spcPts val="560"/>
              </a:spcBef>
              <a:spcAft>
                <a:spcPts val="0"/>
              </a:spcAft>
              <a:buClr>
                <a:schemeClr val="dk1"/>
              </a:buClr>
              <a:buSzPct val="100000"/>
              <a:buNone/>
            </a:pPr>
            <a:r>
              <a:t/>
            </a:r>
            <a:endParaRPr/>
          </a:p>
          <a:p>
            <a:pPr indent="-107950" lvl="1" marL="742950" rtl="0" algn="l">
              <a:lnSpc>
                <a:spcPct val="100000"/>
              </a:lnSpc>
              <a:spcBef>
                <a:spcPts val="560"/>
              </a:spcBef>
              <a:spcAft>
                <a:spcPts val="0"/>
              </a:spcAft>
              <a:buClr>
                <a:schemeClr val="dk1"/>
              </a:buClr>
              <a:buSzPct val="10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44" name="Google Shape;244;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245" name="Google Shape;245;p24"/>
          <p:cNvPicPr preferRelativeResize="0"/>
          <p:nvPr/>
        </p:nvPicPr>
        <p:blipFill rotWithShape="1">
          <a:blip r:embed="rId3">
            <a:alphaModFix/>
          </a:blip>
          <a:srcRect b="10099" l="15744" r="31492" t="17100"/>
          <a:stretch/>
        </p:blipFill>
        <p:spPr>
          <a:xfrm>
            <a:off x="354924" y="184913"/>
            <a:ext cx="8164598" cy="63367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51" name="Google Shape;25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b="1" lang="fr-FR"/>
              <a:t>Pallier 1 : </a:t>
            </a:r>
            <a:br>
              <a:rPr lang="fr-FR"/>
            </a:br>
            <a:r>
              <a:rPr lang="fr-FR"/>
              <a:t>Zophren / Odensétron : 5mg/m² par 12h</a:t>
            </a:r>
            <a:endParaRPr/>
          </a:p>
          <a:p>
            <a:pPr indent="0" lvl="0" marL="0" rtl="0" algn="l">
              <a:lnSpc>
                <a:spcPct val="100000"/>
              </a:lnSpc>
              <a:spcBef>
                <a:spcPts val="640"/>
              </a:spcBef>
              <a:spcAft>
                <a:spcPts val="0"/>
              </a:spcAft>
              <a:buClr>
                <a:schemeClr val="dk1"/>
              </a:buClr>
              <a:buSzPts val="3200"/>
              <a:buNone/>
            </a:pPr>
            <a:r>
              <a:t/>
            </a:r>
            <a:endParaRPr/>
          </a:p>
        </p:txBody>
      </p:sp>
      <p:pic>
        <p:nvPicPr>
          <p:cNvPr id="252" name="Google Shape;252;p25"/>
          <p:cNvPicPr preferRelativeResize="0"/>
          <p:nvPr/>
        </p:nvPicPr>
        <p:blipFill rotWithShape="1">
          <a:blip r:embed="rId3">
            <a:alphaModFix/>
          </a:blip>
          <a:srcRect b="57700" l="27162" r="43307" t="21300"/>
          <a:stretch/>
        </p:blipFill>
        <p:spPr>
          <a:xfrm>
            <a:off x="341530" y="2927747"/>
            <a:ext cx="8460940" cy="33843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58" name="Google Shape;258;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Clr>
                <a:schemeClr val="dk1"/>
              </a:buClr>
              <a:buSzPts val="3200"/>
              <a:buChar char="•"/>
            </a:pPr>
            <a:r>
              <a:rPr b="1" lang="fr-FR" u="sng"/>
              <a:t>Pallier 2 : </a:t>
            </a:r>
            <a:endParaRPr/>
          </a:p>
          <a:p>
            <a:pPr indent="0" lvl="0" marL="0" rtl="0" algn="l">
              <a:lnSpc>
                <a:spcPct val="100000"/>
              </a:lnSpc>
              <a:spcBef>
                <a:spcPts val="640"/>
              </a:spcBef>
              <a:spcAft>
                <a:spcPts val="0"/>
              </a:spcAft>
              <a:buClr>
                <a:schemeClr val="dk1"/>
              </a:buClr>
              <a:buSzPts val="3200"/>
              <a:buNone/>
            </a:pPr>
            <a:r>
              <a:rPr lang="fr-FR"/>
              <a:t>Plitican continue 3-5 mg/kg IVC</a:t>
            </a:r>
            <a:endParaRPr/>
          </a:p>
          <a:p>
            <a:pPr indent="0" lvl="0" marL="0" rtl="0" algn="l">
              <a:lnSpc>
                <a:spcPct val="100000"/>
              </a:lnSpc>
              <a:spcBef>
                <a:spcPts val="640"/>
              </a:spcBef>
              <a:spcAft>
                <a:spcPts val="0"/>
              </a:spcAft>
              <a:buClr>
                <a:schemeClr val="dk1"/>
              </a:buClr>
              <a:buSzPts val="3200"/>
              <a:buNone/>
            </a:pPr>
            <a:r>
              <a:rPr lang="fr-FR"/>
              <a:t>EI : Syndrome extrapyramidal</a:t>
            </a:r>
            <a:endParaRPr/>
          </a:p>
          <a:p>
            <a:pPr indent="0" lvl="0" marL="0" rtl="0" algn="l">
              <a:lnSpc>
                <a:spcPct val="100000"/>
              </a:lnSpc>
              <a:spcBef>
                <a:spcPts val="640"/>
              </a:spcBef>
              <a:spcAft>
                <a:spcPts val="0"/>
              </a:spcAft>
              <a:buClr>
                <a:schemeClr val="dk1"/>
              </a:buClr>
              <a:buSzPts val="3200"/>
              <a:buNone/>
            </a:pPr>
            <a:r>
              <a:rPr lang="fr-FR"/>
              <a:t>Atarax 0,5 mg/kg IV ou 1 à 2 mg /kg en IVC</a:t>
            </a:r>
            <a:endParaRPr/>
          </a:p>
          <a:p>
            <a:pPr indent="0" lvl="0" marL="0" rtl="0" algn="l">
              <a:lnSpc>
                <a:spcPct val="100000"/>
              </a:lnSpc>
              <a:spcBef>
                <a:spcPts val="640"/>
              </a:spcBef>
              <a:spcAft>
                <a:spcPts val="0"/>
              </a:spcAft>
              <a:buClr>
                <a:schemeClr val="dk1"/>
              </a:buClr>
              <a:buSzPts val="3200"/>
              <a:buNone/>
            </a:pPr>
            <a:r>
              <a:rPr lang="fr-FR"/>
              <a:t>Corticoïdes (uniquement onco solide) </a:t>
            </a:r>
            <a:endParaRPr/>
          </a:p>
          <a:p>
            <a:pPr indent="0" lvl="0" marL="0" rtl="0" algn="l">
              <a:lnSpc>
                <a:spcPct val="100000"/>
              </a:lnSpc>
              <a:spcBef>
                <a:spcPts val="640"/>
              </a:spcBef>
              <a:spcAft>
                <a:spcPts val="0"/>
              </a:spcAft>
              <a:buClr>
                <a:schemeClr val="dk1"/>
              </a:buClr>
              <a:buSzPts val="3200"/>
              <a:buNone/>
            </a:pPr>
            <a:r>
              <a:rPr lang="fr-FR"/>
              <a:t>Solumedrol 1 mg/kg *2/J</a:t>
            </a:r>
            <a:endParaRPr/>
          </a:p>
          <a:p>
            <a:pPr indent="0" lvl="0" marL="0" rtl="0" algn="l">
              <a:lnSpc>
                <a:spcPct val="100000"/>
              </a:lnSpc>
              <a:spcBef>
                <a:spcPts val="640"/>
              </a:spcBef>
              <a:spcAft>
                <a:spcPts val="0"/>
              </a:spcAft>
              <a:buClr>
                <a:schemeClr val="dk1"/>
              </a:buClr>
              <a:buSzPts val="3200"/>
              <a:buNone/>
            </a:pPr>
            <a:r>
              <a:rPr lang="fr-FR"/>
              <a:t>Dexa 6mg/m²/8h</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id="264" name="Google Shape;264;p27"/>
          <p:cNvPicPr preferRelativeResize="0"/>
          <p:nvPr>
            <p:ph idx="1" type="body"/>
          </p:nvPr>
        </p:nvPicPr>
        <p:blipFill rotWithShape="1">
          <a:blip r:embed="rId3">
            <a:alphaModFix/>
          </a:blip>
          <a:srcRect b="20620" l="13781" r="29518" t="11480"/>
          <a:stretch/>
        </p:blipFill>
        <p:spPr>
          <a:xfrm>
            <a:off x="268784" y="404664"/>
            <a:ext cx="8445078" cy="56886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70" name="Google Shape;270;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b="1" lang="fr-FR" u="sng"/>
              <a:t>Pallier 3</a:t>
            </a:r>
            <a:endParaRPr/>
          </a:p>
          <a:p>
            <a:pPr indent="0" lvl="0" marL="0" rtl="0" algn="l">
              <a:lnSpc>
                <a:spcPct val="100000"/>
              </a:lnSpc>
              <a:spcBef>
                <a:spcPts val="640"/>
              </a:spcBef>
              <a:spcAft>
                <a:spcPts val="0"/>
              </a:spcAft>
              <a:buClr>
                <a:schemeClr val="dk1"/>
              </a:buClr>
              <a:buSzPts val="3200"/>
              <a:buNone/>
            </a:pPr>
            <a:r>
              <a:rPr lang="fr-FR"/>
              <a:t>Emend (3 J) – Interaction CYP450</a:t>
            </a:r>
            <a:endParaRPr/>
          </a:p>
          <a:p>
            <a:pPr indent="0" lvl="0" marL="0" rtl="0" algn="l">
              <a:lnSpc>
                <a:spcPct val="100000"/>
              </a:lnSpc>
              <a:spcBef>
                <a:spcPts val="640"/>
              </a:spcBef>
              <a:spcAft>
                <a:spcPts val="0"/>
              </a:spcAft>
              <a:buClr>
                <a:schemeClr val="dk1"/>
              </a:buClr>
              <a:buSzPts val="3200"/>
              <a:buNone/>
            </a:pPr>
            <a:r>
              <a:rPr lang="fr-FR"/>
              <a:t>Largactil 0,5mg/kg/24h</a:t>
            </a:r>
            <a:br>
              <a:rPr lang="fr-FR"/>
            </a:br>
            <a:r>
              <a:rPr lang="fr-FR"/>
              <a:t>Benzodiazpines</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rPr lang="fr-FR"/>
              <a:t>+ Mesures non médicamenteuses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Soins de supports</a:t>
            </a:r>
            <a:endParaRPr/>
          </a:p>
        </p:txBody>
      </p:sp>
      <p:sp>
        <p:nvSpPr>
          <p:cNvPr id="99" name="Google Shape;9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100000"/>
              </a:lnSpc>
              <a:spcBef>
                <a:spcPts val="0"/>
              </a:spcBef>
              <a:spcAft>
                <a:spcPts val="0"/>
              </a:spcAft>
              <a:buClr>
                <a:schemeClr val="dk1"/>
              </a:buClr>
              <a:buSzPct val="100000"/>
              <a:buChar char="•"/>
            </a:pPr>
            <a:r>
              <a:rPr lang="fr-FR"/>
              <a:t>L’enfant est une personne pourvue de droit quel que soit son état de santé, il a parfois besoin qu’un adulte prenne des décisions en son nom, il doit être informé et invité à exprimer ses volontés s’il le peut, et doit être protégé et assisté.</a:t>
            </a:r>
            <a:endParaRPr/>
          </a:p>
          <a:p>
            <a:pPr indent="0" lvl="0" marL="0" rtl="0" algn="l">
              <a:lnSpc>
                <a:spcPct val="100000"/>
              </a:lnSpc>
              <a:spcBef>
                <a:spcPts val="592"/>
              </a:spcBef>
              <a:spcAft>
                <a:spcPts val="0"/>
              </a:spcAft>
              <a:buClr>
                <a:schemeClr val="dk1"/>
              </a:buClr>
              <a:buSzPct val="100000"/>
              <a:buNone/>
            </a:pPr>
            <a:r>
              <a:t/>
            </a:r>
            <a:endParaRPr/>
          </a:p>
          <a:p>
            <a:pPr indent="-342900" lvl="0" marL="342900" rtl="0" algn="l">
              <a:lnSpc>
                <a:spcPct val="100000"/>
              </a:lnSpc>
              <a:spcBef>
                <a:spcPts val="592"/>
              </a:spcBef>
              <a:spcAft>
                <a:spcPts val="0"/>
              </a:spcAft>
              <a:buClr>
                <a:schemeClr val="dk1"/>
              </a:buClr>
              <a:buSzPct val="100000"/>
              <a:buChar char="•"/>
            </a:pPr>
            <a:r>
              <a:rPr lang="fr-FR"/>
              <a:t>Les soins de support en pédiatrie découlent naturellement de ce besoin d’assistance à personne vulnérable</a:t>
            </a:r>
            <a:endParaRPr/>
          </a:p>
          <a:p>
            <a:pPr indent="-154940" lvl="0" marL="342900" rtl="0" algn="l">
              <a:lnSpc>
                <a:spcPct val="100000"/>
              </a:lnSpc>
              <a:spcBef>
                <a:spcPts val="592"/>
              </a:spcBef>
              <a:spcAft>
                <a:spcPts val="0"/>
              </a:spcAft>
              <a:buClr>
                <a:schemeClr val="dk1"/>
              </a:buClr>
              <a:buSzPct val="100000"/>
              <a:buNone/>
            </a:pPr>
            <a:r>
              <a:t/>
            </a:r>
            <a:endParaRPr/>
          </a:p>
          <a:p>
            <a:pPr indent="-154940" lvl="0" marL="342900" rtl="0" algn="l">
              <a:lnSpc>
                <a:spcPct val="100000"/>
              </a:lnSpc>
              <a:spcBef>
                <a:spcPts val="592"/>
              </a:spcBef>
              <a:spcAft>
                <a:spcPts val="0"/>
              </a:spcAft>
              <a:buClr>
                <a:schemeClr val="dk1"/>
              </a:buClr>
              <a:buSzPct val="100000"/>
              <a:buNone/>
            </a:pPr>
            <a:r>
              <a:t/>
            </a:r>
            <a:endParaRPr/>
          </a:p>
          <a:p>
            <a:pPr indent="-154940" lvl="0" marL="342900" rtl="0" algn="l">
              <a:lnSpc>
                <a:spcPct val="100000"/>
              </a:lnSpc>
              <a:spcBef>
                <a:spcPts val="592"/>
              </a:spcBef>
              <a:spcAft>
                <a:spcPts val="0"/>
              </a:spcAft>
              <a:buClr>
                <a:schemeClr val="dk1"/>
              </a:buClr>
              <a:buSzPct val="100000"/>
              <a:buNone/>
            </a:pPr>
            <a:r>
              <a:t/>
            </a:r>
            <a:endParaRPr/>
          </a:p>
          <a:p>
            <a:pPr indent="-154940" lvl="0" marL="342900" rtl="0" algn="l">
              <a:lnSpc>
                <a:spcPct val="100000"/>
              </a:lnSpc>
              <a:spcBef>
                <a:spcPts val="592"/>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6146da0d7b_0_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76" name="Google Shape;276;g36146da0d7b_0_0"/>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277" name="Google Shape;277;g36146da0d7b_0_0" title="1-s2.0-S0007455124001231-gr1_lrg.jpg"/>
          <p:cNvPicPr preferRelativeResize="0"/>
          <p:nvPr/>
        </p:nvPicPr>
        <p:blipFill>
          <a:blip r:embed="rId3">
            <a:alphaModFix/>
          </a:blip>
          <a:stretch>
            <a:fillRect/>
          </a:stretch>
        </p:blipFill>
        <p:spPr>
          <a:xfrm>
            <a:off x="1943323" y="0"/>
            <a:ext cx="5257353" cy="6857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6146da0d7b_0_9"/>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83" name="Google Shape;283;g36146da0d7b_0_9"/>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284" name="Google Shape;284;g36146da0d7b_0_9" title="1-s2.0-S0007455124001231-gr2_lrg.jpg"/>
          <p:cNvPicPr preferRelativeResize="0"/>
          <p:nvPr/>
        </p:nvPicPr>
        <p:blipFill>
          <a:blip r:embed="rId3">
            <a:alphaModFix/>
          </a:blip>
          <a:stretch>
            <a:fillRect/>
          </a:stretch>
        </p:blipFill>
        <p:spPr>
          <a:xfrm>
            <a:off x="0" y="1111746"/>
            <a:ext cx="9144003" cy="46345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Antibioprophylaxie</a:t>
            </a:r>
            <a:endParaRPr/>
          </a:p>
        </p:txBody>
      </p:sp>
      <p:sp>
        <p:nvSpPr>
          <p:cNvPr id="290" name="Google Shape;290;p29"/>
          <p:cNvSpPr txBox="1"/>
          <p:nvPr>
            <p:ph idx="1" type="body"/>
          </p:nvPr>
        </p:nvSpPr>
        <p:spPr>
          <a:xfrm>
            <a:off x="467544" y="1412776"/>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chemeClr val="dk1"/>
              </a:buClr>
              <a:buSzPct val="100000"/>
              <a:buChar char="•"/>
            </a:pPr>
            <a:r>
              <a:rPr b="1" lang="fr-FR" u="sng"/>
              <a:t>Bactrim® : </a:t>
            </a:r>
            <a:endParaRPr b="1" u="sng"/>
          </a:p>
          <a:p>
            <a:pPr indent="0" lvl="0" marL="342900" rtl="0" algn="l">
              <a:lnSpc>
                <a:spcPct val="100000"/>
              </a:lnSpc>
              <a:spcBef>
                <a:spcPts val="0"/>
              </a:spcBef>
              <a:spcAft>
                <a:spcPts val="0"/>
              </a:spcAft>
              <a:buSzPct val="72580"/>
              <a:buNone/>
            </a:pPr>
            <a:r>
              <a:t/>
            </a:r>
            <a:endParaRPr b="1" u="sng"/>
          </a:p>
          <a:p>
            <a:pPr indent="0" lvl="0" marL="0" rtl="0" algn="l">
              <a:lnSpc>
                <a:spcPct val="100000"/>
              </a:lnSpc>
              <a:spcBef>
                <a:spcPts val="496"/>
              </a:spcBef>
              <a:spcAft>
                <a:spcPts val="0"/>
              </a:spcAft>
              <a:buClr>
                <a:schemeClr val="dk1"/>
              </a:buClr>
              <a:buSzPct val="100000"/>
              <a:buNone/>
            </a:pPr>
            <a:r>
              <a:rPr lang="fr-FR"/>
              <a:t>Prévention de la pneumocystose (lymphopénie)</a:t>
            </a:r>
            <a:endParaRPr/>
          </a:p>
          <a:p>
            <a:pPr indent="0" lvl="0" marL="0" rtl="0" algn="l">
              <a:lnSpc>
                <a:spcPct val="100000"/>
              </a:lnSpc>
              <a:spcBef>
                <a:spcPts val="496"/>
              </a:spcBef>
              <a:spcAft>
                <a:spcPts val="0"/>
              </a:spcAft>
              <a:buClr>
                <a:schemeClr val="dk1"/>
              </a:buClr>
              <a:buSzPct val="100000"/>
              <a:buNone/>
            </a:pPr>
            <a:r>
              <a:rPr lang="fr-FR"/>
              <a:t>Concerne : Tous les patients avec une chimiothérapie avec cytotoxicité </a:t>
            </a:r>
            <a:endParaRPr/>
          </a:p>
          <a:p>
            <a:pPr indent="0" lvl="0" marL="0" rtl="0" algn="l">
              <a:lnSpc>
                <a:spcPct val="100000"/>
              </a:lnSpc>
              <a:spcBef>
                <a:spcPts val="496"/>
              </a:spcBef>
              <a:spcAft>
                <a:spcPts val="0"/>
              </a:spcAft>
              <a:buClr>
                <a:schemeClr val="dk1"/>
              </a:buClr>
              <a:buSzPct val="100000"/>
              <a:buNone/>
            </a:pPr>
            <a:r>
              <a:t/>
            </a:r>
            <a:endParaRPr/>
          </a:p>
          <a:p>
            <a:pPr indent="0" lvl="0" marL="0" rtl="0" algn="l">
              <a:lnSpc>
                <a:spcPct val="100000"/>
              </a:lnSpc>
              <a:spcBef>
                <a:spcPts val="496"/>
              </a:spcBef>
              <a:spcAft>
                <a:spcPts val="0"/>
              </a:spcAft>
              <a:buClr>
                <a:schemeClr val="dk1"/>
              </a:buClr>
              <a:buSzPct val="100000"/>
              <a:buNone/>
            </a:pPr>
            <a:r>
              <a:rPr lang="fr-FR"/>
              <a:t>Jusqu’à 3 mois après la fin du traitement //selon reconstitution immunitaire </a:t>
            </a:r>
            <a:endParaRPr/>
          </a:p>
          <a:p>
            <a:pPr indent="0" lvl="0" marL="0" rtl="0" algn="l">
              <a:lnSpc>
                <a:spcPct val="100000"/>
              </a:lnSpc>
              <a:spcBef>
                <a:spcPts val="496"/>
              </a:spcBef>
              <a:spcAft>
                <a:spcPts val="0"/>
              </a:spcAft>
              <a:buClr>
                <a:schemeClr val="dk1"/>
              </a:buClr>
              <a:buSzPct val="100000"/>
              <a:buNone/>
            </a:pPr>
            <a:r>
              <a:rPr lang="fr-FR"/>
              <a:t>Prescription 25mg/kg Lu-Me-Ve max 800 mg*3/sem</a:t>
            </a:r>
            <a:endParaRPr/>
          </a:p>
          <a:p>
            <a:pPr indent="0" lvl="0" marL="0" rtl="0" algn="l">
              <a:lnSpc>
                <a:spcPct val="100000"/>
              </a:lnSpc>
              <a:spcBef>
                <a:spcPts val="496"/>
              </a:spcBef>
              <a:spcAft>
                <a:spcPts val="0"/>
              </a:spcAft>
              <a:buClr>
                <a:schemeClr val="dk1"/>
              </a:buClr>
              <a:buSzPct val="100000"/>
              <a:buNone/>
            </a:pPr>
            <a:r>
              <a:rPr lang="fr-FR"/>
              <a:t>(sirop ou cp 400-800mg)</a:t>
            </a:r>
            <a:endParaRPr/>
          </a:p>
          <a:p>
            <a:pPr indent="0" lvl="0" marL="0" rtl="0" algn="l">
              <a:lnSpc>
                <a:spcPct val="100000"/>
              </a:lnSpc>
              <a:spcBef>
                <a:spcPts val="496"/>
              </a:spcBef>
              <a:spcAft>
                <a:spcPts val="0"/>
              </a:spcAft>
              <a:buClr>
                <a:schemeClr val="dk1"/>
              </a:buClr>
              <a:buSzPct val="100000"/>
              <a:buNone/>
            </a:pPr>
            <a:br>
              <a:rPr lang="fr-FR"/>
            </a:br>
            <a:r>
              <a:rPr lang="fr-FR"/>
              <a:t>Aérosols pentacarinat 1/mois (pas de protection systémique)</a:t>
            </a:r>
            <a:endParaRPr/>
          </a:p>
        </p:txBody>
      </p:sp>
      <p:pic>
        <p:nvPicPr>
          <p:cNvPr id="291" name="Google Shape;291;p29"/>
          <p:cNvPicPr preferRelativeResize="0"/>
          <p:nvPr/>
        </p:nvPicPr>
        <p:blipFill rotWithShape="1">
          <a:blip r:embed="rId3">
            <a:alphaModFix/>
          </a:blip>
          <a:srcRect b="0" l="0" r="0" t="0"/>
          <a:stretch/>
        </p:blipFill>
        <p:spPr>
          <a:xfrm>
            <a:off x="7020272" y="116632"/>
            <a:ext cx="1697900" cy="12717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97" name="Google Shape;29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b="1" lang="fr-FR" u="sng"/>
              <a:t>Oracilline : </a:t>
            </a:r>
            <a:endParaRPr/>
          </a:p>
          <a:p>
            <a:pPr indent="0" lvl="0" marL="0" rtl="0" algn="l">
              <a:lnSpc>
                <a:spcPct val="100000"/>
              </a:lnSpc>
              <a:spcBef>
                <a:spcPts val="640"/>
              </a:spcBef>
              <a:spcAft>
                <a:spcPts val="0"/>
              </a:spcAft>
              <a:buClr>
                <a:schemeClr val="dk1"/>
              </a:buClr>
              <a:buSzPts val="3200"/>
              <a:buNone/>
            </a:pPr>
            <a:r>
              <a:rPr lang="fr-FR"/>
              <a:t>Indication dans les asplénies fonctionnelles</a:t>
            </a:r>
            <a:endParaRPr/>
          </a:p>
          <a:p>
            <a:pPr indent="0" lvl="0" marL="0" rtl="0" algn="l">
              <a:lnSpc>
                <a:spcPct val="100000"/>
              </a:lnSpc>
              <a:spcBef>
                <a:spcPts val="640"/>
              </a:spcBef>
              <a:spcAft>
                <a:spcPts val="0"/>
              </a:spcAft>
              <a:buClr>
                <a:schemeClr val="dk1"/>
              </a:buClr>
              <a:buSzPts val="3200"/>
              <a:buNone/>
            </a:pPr>
            <a:r>
              <a:rPr lang="fr-FR"/>
              <a:t>Drépanocytoses, thalassémies, sphérocytoses</a:t>
            </a:r>
            <a:endParaRPr/>
          </a:p>
          <a:p>
            <a:pPr indent="0" lvl="0" marL="0" rtl="0" algn="l">
              <a:lnSpc>
                <a:spcPct val="100000"/>
              </a:lnSpc>
              <a:spcBef>
                <a:spcPts val="640"/>
              </a:spcBef>
              <a:spcAft>
                <a:spcPts val="0"/>
              </a:spcAft>
              <a:buClr>
                <a:schemeClr val="dk1"/>
              </a:buClr>
              <a:buSzPts val="3200"/>
              <a:buNone/>
            </a:pPr>
            <a:r>
              <a:rPr lang="fr-FR"/>
              <a:t>- 10kgs : 100,000UI/kg/j</a:t>
            </a:r>
            <a:endParaRPr/>
          </a:p>
          <a:p>
            <a:pPr indent="0" lvl="0" marL="0" rtl="0" algn="l">
              <a:lnSpc>
                <a:spcPct val="100000"/>
              </a:lnSpc>
              <a:spcBef>
                <a:spcPts val="640"/>
              </a:spcBef>
              <a:spcAft>
                <a:spcPts val="0"/>
              </a:spcAft>
              <a:buClr>
                <a:schemeClr val="dk1"/>
              </a:buClr>
              <a:buSzPts val="3200"/>
              <a:buNone/>
            </a:pPr>
            <a:r>
              <a:rPr lang="fr-FR"/>
              <a:t>+10 kgs 50,000UI/kg/j</a:t>
            </a:r>
            <a:br>
              <a:rPr lang="fr-FR"/>
            </a:br>
            <a:r>
              <a:rPr lang="fr-FR"/>
              <a:t>Max : 1.000.000 UI*2/jour</a:t>
            </a:r>
            <a:endParaRPr/>
          </a:p>
          <a:p>
            <a:pPr indent="0" lvl="0" marL="0" rtl="0" algn="l">
              <a:lnSpc>
                <a:spcPct val="100000"/>
              </a:lnSpc>
              <a:spcBef>
                <a:spcPts val="640"/>
              </a:spcBef>
              <a:spcAft>
                <a:spcPts val="0"/>
              </a:spcAft>
              <a:buClr>
                <a:schemeClr val="dk1"/>
              </a:buClr>
              <a:buSzPts val="3200"/>
              <a:buNone/>
            </a:pPr>
            <a:r>
              <a:rPr lang="fr-FR"/>
              <a:t>Sirop ou cp</a:t>
            </a:r>
            <a:endParaRPr/>
          </a:p>
          <a:p>
            <a:pPr indent="0" lvl="0" marL="0" rtl="0" algn="l">
              <a:lnSpc>
                <a:spcPct val="100000"/>
              </a:lnSpc>
              <a:spcBef>
                <a:spcPts val="640"/>
              </a:spcBef>
              <a:spcAft>
                <a:spcPts val="0"/>
              </a:spcAft>
              <a:buClr>
                <a:schemeClr val="dk1"/>
              </a:buClr>
              <a:buSzPts val="3200"/>
              <a:buNone/>
            </a:pPr>
            <a:r>
              <a:t/>
            </a:r>
            <a:endParaRPr/>
          </a:p>
        </p:txBody>
      </p:sp>
      <p:pic>
        <p:nvPicPr>
          <p:cNvPr id="298" name="Google Shape;298;p30"/>
          <p:cNvPicPr preferRelativeResize="0"/>
          <p:nvPr/>
        </p:nvPicPr>
        <p:blipFill rotWithShape="1">
          <a:blip r:embed="rId3">
            <a:alphaModFix/>
          </a:blip>
          <a:srcRect b="0" l="0" r="0" t="0"/>
          <a:stretch/>
        </p:blipFill>
        <p:spPr>
          <a:xfrm>
            <a:off x="6804248" y="4365104"/>
            <a:ext cx="1905000" cy="190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04" name="Google Shape;304;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Prophylaxie anti VZV : </a:t>
            </a:r>
            <a:endParaRPr/>
          </a:p>
          <a:p>
            <a:pPr indent="-342900" lvl="0" marL="342900" rtl="0" algn="l">
              <a:lnSpc>
                <a:spcPct val="100000"/>
              </a:lnSpc>
              <a:spcBef>
                <a:spcPts val="640"/>
              </a:spcBef>
              <a:spcAft>
                <a:spcPts val="0"/>
              </a:spcAft>
              <a:buClr>
                <a:schemeClr val="dk1"/>
              </a:buClr>
              <a:buSzPts val="3200"/>
              <a:buFont typeface="Calibri"/>
              <a:buChar char="-"/>
            </a:pPr>
            <a:r>
              <a:rPr lang="fr-FR"/>
              <a:t>Discuter vaccination entourage non immunisé</a:t>
            </a:r>
            <a:endParaRPr/>
          </a:p>
          <a:p>
            <a:pPr indent="-1397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Char char="•"/>
            </a:pPr>
            <a:r>
              <a:rPr lang="fr-FR"/>
              <a:t>Si contage : </a:t>
            </a:r>
            <a:endParaRPr/>
          </a:p>
          <a:p>
            <a:pPr indent="-342900" lvl="0" marL="342900" rtl="0" algn="l">
              <a:lnSpc>
                <a:spcPct val="100000"/>
              </a:lnSpc>
              <a:spcBef>
                <a:spcPts val="640"/>
              </a:spcBef>
              <a:spcAft>
                <a:spcPts val="0"/>
              </a:spcAft>
              <a:buClr>
                <a:schemeClr val="dk1"/>
              </a:buClr>
              <a:buSzPts val="3200"/>
              <a:buFont typeface="Calibri"/>
              <a:buChar char="-"/>
            </a:pPr>
            <a:r>
              <a:rPr lang="fr-FR"/>
              <a:t>Indication d’IG spécifique (Varitect) dans les 4 jours suivant l’exposition </a:t>
            </a:r>
            <a:endParaRPr/>
          </a:p>
          <a:p>
            <a:pPr indent="-342900" lvl="0" marL="342900" rtl="0" algn="l">
              <a:lnSpc>
                <a:spcPct val="100000"/>
              </a:lnSpc>
              <a:spcBef>
                <a:spcPts val="640"/>
              </a:spcBef>
              <a:spcAft>
                <a:spcPts val="0"/>
              </a:spcAft>
              <a:buClr>
                <a:schemeClr val="dk1"/>
              </a:buClr>
              <a:buSzPts val="3200"/>
              <a:buFont typeface="Calibri"/>
              <a:buChar char="-"/>
            </a:pPr>
            <a:r>
              <a:rPr lang="fr-FR"/>
              <a:t>Association à Aciclovir per.os ou IV selon degré d’immunosupression</a:t>
            </a:r>
            <a:endParaRPr/>
          </a:p>
          <a:p>
            <a:pPr indent="-139700" lvl="0" marL="342900" rtl="0" algn="l">
              <a:lnSpc>
                <a:spcPct val="100000"/>
              </a:lnSpc>
              <a:spcBef>
                <a:spcPts val="640"/>
              </a:spcBef>
              <a:spcAft>
                <a:spcPts val="0"/>
              </a:spcAft>
              <a:buClr>
                <a:schemeClr val="dk1"/>
              </a:buClr>
              <a:buSzPts val="3200"/>
              <a:buFont typeface="Calibri"/>
              <a:buNone/>
            </a:pPr>
            <a:r>
              <a:t/>
            </a:r>
            <a:endParaRPr/>
          </a:p>
        </p:txBody>
      </p:sp>
      <p:pic>
        <p:nvPicPr>
          <p:cNvPr id="305" name="Google Shape;305;p31"/>
          <p:cNvPicPr preferRelativeResize="0"/>
          <p:nvPr/>
        </p:nvPicPr>
        <p:blipFill rotWithShape="1">
          <a:blip r:embed="rId3">
            <a:alphaModFix/>
          </a:blip>
          <a:srcRect b="0" l="0" r="0" t="0"/>
          <a:stretch/>
        </p:blipFill>
        <p:spPr>
          <a:xfrm>
            <a:off x="5652120" y="332656"/>
            <a:ext cx="2736304" cy="18208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11" name="Google Shape;311;p32"/>
          <p:cNvSpPr txBox="1"/>
          <p:nvPr>
            <p:ph idx="1" type="body"/>
          </p:nvPr>
        </p:nvSpPr>
        <p:spPr>
          <a:xfrm>
            <a:off x="375327" y="1556792"/>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dk1"/>
              </a:buClr>
              <a:buSzPct val="100000"/>
              <a:buChar char="•"/>
            </a:pPr>
            <a:r>
              <a:rPr b="1" lang="fr-FR" u="sng"/>
              <a:t>Antifungique</a:t>
            </a:r>
            <a:r>
              <a:rPr lang="fr-FR"/>
              <a:t> :</a:t>
            </a:r>
            <a:endParaRPr/>
          </a:p>
          <a:p>
            <a:pPr indent="0" lvl="0" marL="0" rtl="0" algn="l">
              <a:lnSpc>
                <a:spcPct val="100000"/>
              </a:lnSpc>
              <a:spcBef>
                <a:spcPts val="592"/>
              </a:spcBef>
              <a:spcAft>
                <a:spcPts val="0"/>
              </a:spcAft>
              <a:buClr>
                <a:schemeClr val="dk1"/>
              </a:buClr>
              <a:buSzPct val="100000"/>
              <a:buNone/>
            </a:pPr>
            <a:r>
              <a:rPr lang="fr-FR"/>
              <a:t>Dans les cas de risque infectieux important </a:t>
            </a:r>
            <a:endParaRPr/>
          </a:p>
          <a:p>
            <a:pPr indent="0" lvl="0" marL="0" rtl="0" algn="l">
              <a:lnSpc>
                <a:spcPct val="100000"/>
              </a:lnSpc>
              <a:spcBef>
                <a:spcPts val="592"/>
              </a:spcBef>
              <a:spcAft>
                <a:spcPts val="0"/>
              </a:spcAft>
              <a:buClr>
                <a:schemeClr val="dk1"/>
              </a:buClr>
              <a:buSzPct val="100000"/>
              <a:buNone/>
            </a:pPr>
            <a:r>
              <a:rPr lang="fr-FR"/>
              <a:t>Rechute LA, induction LAM avec aplasie prolongée : discussion d’un antifungique prophylactique </a:t>
            </a:r>
            <a:endParaRPr/>
          </a:p>
          <a:p>
            <a:pPr indent="0" lvl="0" marL="0" rtl="0" algn="l">
              <a:lnSpc>
                <a:spcPct val="100000"/>
              </a:lnSpc>
              <a:spcBef>
                <a:spcPts val="592"/>
              </a:spcBef>
              <a:spcAft>
                <a:spcPts val="0"/>
              </a:spcAft>
              <a:buClr>
                <a:schemeClr val="dk1"/>
              </a:buClr>
              <a:buSzPct val="100000"/>
              <a:buNone/>
            </a:pPr>
            <a:r>
              <a:rPr lang="fr-FR"/>
              <a:t>Ambisome </a:t>
            </a:r>
            <a:br>
              <a:rPr lang="fr-FR"/>
            </a:br>
            <a:r>
              <a:rPr lang="fr-FR"/>
              <a:t>Voriconazole</a:t>
            </a:r>
            <a:endParaRPr/>
          </a:p>
          <a:p>
            <a:pPr indent="0" lvl="0" marL="0" rtl="0" algn="l">
              <a:lnSpc>
                <a:spcPct val="100000"/>
              </a:lnSpc>
              <a:spcBef>
                <a:spcPts val="592"/>
              </a:spcBef>
              <a:spcAft>
                <a:spcPts val="0"/>
              </a:spcAft>
              <a:buClr>
                <a:schemeClr val="dk1"/>
              </a:buClr>
              <a:buSzPct val="100000"/>
              <a:buNone/>
            </a:pPr>
            <a:r>
              <a:t/>
            </a:r>
            <a:endParaRPr/>
          </a:p>
          <a:p>
            <a:pPr indent="0" lvl="0" marL="0" rtl="0" algn="l">
              <a:lnSpc>
                <a:spcPct val="100000"/>
              </a:lnSpc>
              <a:spcBef>
                <a:spcPts val="592"/>
              </a:spcBef>
              <a:spcAft>
                <a:spcPts val="0"/>
              </a:spcAft>
              <a:buClr>
                <a:schemeClr val="dk1"/>
              </a:buClr>
              <a:buSzPct val="100000"/>
              <a:buNone/>
            </a:pPr>
            <a:r>
              <a:rPr lang="fr-FR"/>
              <a:t>Attention aux interactions avec les azolés (vincristine) </a:t>
            </a:r>
            <a:endParaRPr/>
          </a:p>
        </p:txBody>
      </p:sp>
      <p:pic>
        <p:nvPicPr>
          <p:cNvPr id="312" name="Google Shape;312;p32"/>
          <p:cNvPicPr preferRelativeResize="0"/>
          <p:nvPr/>
        </p:nvPicPr>
        <p:blipFill rotWithShape="1">
          <a:blip r:embed="rId3">
            <a:alphaModFix/>
          </a:blip>
          <a:srcRect b="0" l="0" r="0" t="0"/>
          <a:stretch/>
        </p:blipFill>
        <p:spPr>
          <a:xfrm>
            <a:off x="6797121" y="5474767"/>
            <a:ext cx="1827287" cy="12159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id="318" name="Google Shape;318;p33"/>
          <p:cNvPicPr preferRelativeResize="0"/>
          <p:nvPr>
            <p:ph idx="1" type="body"/>
          </p:nvPr>
        </p:nvPicPr>
        <p:blipFill rotWithShape="1">
          <a:blip r:embed="rId3">
            <a:alphaModFix/>
          </a:blip>
          <a:srcRect b="18041" l="9873" r="38691" t="21516"/>
          <a:stretch/>
        </p:blipFill>
        <p:spPr>
          <a:xfrm>
            <a:off x="1748725" y="2940300"/>
            <a:ext cx="5926800" cy="3917700"/>
          </a:xfrm>
          <a:prstGeom prst="rect">
            <a:avLst/>
          </a:prstGeom>
          <a:noFill/>
          <a:ln>
            <a:noFill/>
          </a:ln>
        </p:spPr>
      </p:pic>
      <p:pic>
        <p:nvPicPr>
          <p:cNvPr id="319" name="Google Shape;319;p33"/>
          <p:cNvPicPr preferRelativeResize="0"/>
          <p:nvPr/>
        </p:nvPicPr>
        <p:blipFill rotWithShape="1">
          <a:blip r:embed="rId4">
            <a:alphaModFix/>
          </a:blip>
          <a:srcRect b="25462" l="14117" r="39283" t="46199"/>
          <a:stretch/>
        </p:blipFill>
        <p:spPr>
          <a:xfrm>
            <a:off x="191669" y="142661"/>
            <a:ext cx="8522017" cy="291507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4"/>
          <p:cNvSpPr txBox="1"/>
          <p:nvPr>
            <p:ph type="title"/>
          </p:nvPr>
        </p:nvSpPr>
        <p:spPr>
          <a:xfrm>
            <a:off x="456645" y="188640"/>
            <a:ext cx="8229600" cy="93610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Vaccination</a:t>
            </a:r>
            <a:endParaRPr/>
          </a:p>
        </p:txBody>
      </p:sp>
      <p:sp>
        <p:nvSpPr>
          <p:cNvPr id="325" name="Google Shape;325;p34"/>
          <p:cNvSpPr txBox="1"/>
          <p:nvPr>
            <p:ph idx="1" type="body"/>
          </p:nvPr>
        </p:nvSpPr>
        <p:spPr>
          <a:xfrm>
            <a:off x="456650" y="1395525"/>
            <a:ext cx="8435700" cy="47697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Clr>
                <a:schemeClr val="dk1"/>
              </a:buClr>
              <a:buSzPts val="3200"/>
              <a:buChar char="•"/>
            </a:pPr>
            <a:r>
              <a:rPr lang="fr-FR"/>
              <a:t>Lymphopénie induite par la chimiothérapie</a:t>
            </a:r>
            <a:endParaRPr/>
          </a:p>
          <a:p>
            <a:pPr indent="-342900" lvl="0" marL="342900" rtl="0" algn="l">
              <a:lnSpc>
                <a:spcPct val="100000"/>
              </a:lnSpc>
              <a:spcBef>
                <a:spcPts val="592"/>
              </a:spcBef>
              <a:spcAft>
                <a:spcPts val="0"/>
              </a:spcAft>
              <a:buClr>
                <a:schemeClr val="dk1"/>
              </a:buClr>
              <a:buSzPts val="3200"/>
              <a:buChar char="•"/>
            </a:pPr>
            <a:r>
              <a:rPr lang="fr-FR"/>
              <a:t>Indication de mise à jour de calendrier vaccinale en fin de traitement </a:t>
            </a:r>
            <a:endParaRPr/>
          </a:p>
          <a:p>
            <a:pPr indent="-299085" lvl="1" marL="742950" rtl="0" algn="l">
              <a:lnSpc>
                <a:spcPct val="100000"/>
              </a:lnSpc>
              <a:spcBef>
                <a:spcPts val="518"/>
              </a:spcBef>
              <a:spcAft>
                <a:spcPts val="0"/>
              </a:spcAft>
              <a:buClr>
                <a:schemeClr val="dk1"/>
              </a:buClr>
              <a:buSzPts val="2800"/>
              <a:buChar char="–"/>
            </a:pPr>
            <a:r>
              <a:rPr lang="fr-FR"/>
              <a:t>Rappel ou schéma de vaccination complet</a:t>
            </a:r>
            <a:endParaRPr/>
          </a:p>
          <a:p>
            <a:pPr indent="-299085" lvl="1" marL="742950" rtl="0" algn="l">
              <a:lnSpc>
                <a:spcPct val="100000"/>
              </a:lnSpc>
              <a:spcBef>
                <a:spcPts val="518"/>
              </a:spcBef>
              <a:spcAft>
                <a:spcPts val="0"/>
              </a:spcAft>
              <a:buClr>
                <a:schemeClr val="dk1"/>
              </a:buClr>
              <a:buSzPts val="2800"/>
              <a:buChar char="–"/>
            </a:pPr>
            <a:r>
              <a:rPr lang="fr-FR"/>
              <a:t>CI des vaccins vivants en post allo greffe (pendant 2 ans)</a:t>
            </a:r>
            <a:endParaRPr/>
          </a:p>
          <a:p>
            <a:pPr indent="-299085" lvl="1" marL="742950" rtl="0" algn="l">
              <a:lnSpc>
                <a:spcPct val="100000"/>
              </a:lnSpc>
              <a:spcBef>
                <a:spcPts val="518"/>
              </a:spcBef>
              <a:spcAft>
                <a:spcPts val="0"/>
              </a:spcAft>
              <a:buClr>
                <a:schemeClr val="dk1"/>
              </a:buClr>
              <a:buSzPts val="2800"/>
              <a:buChar char="–"/>
            </a:pPr>
            <a:r>
              <a:rPr lang="fr-FR"/>
              <a:t>Reprise précoce vaccination anti Pneumo </a:t>
            </a:r>
            <a:endParaRPr/>
          </a:p>
          <a:p>
            <a:pPr indent="-342900" lvl="0" marL="342900" rtl="0" algn="l">
              <a:lnSpc>
                <a:spcPct val="100000"/>
              </a:lnSpc>
              <a:spcBef>
                <a:spcPts val="592"/>
              </a:spcBef>
              <a:spcAft>
                <a:spcPts val="0"/>
              </a:spcAft>
              <a:buClr>
                <a:schemeClr val="dk1"/>
              </a:buClr>
              <a:buSzPts val="3200"/>
              <a:buChar char="•"/>
            </a:pPr>
            <a:r>
              <a:rPr lang="fr-FR"/>
              <a:t>Pendant le traitement : Considérer les enfants comme non vacciné </a:t>
            </a:r>
            <a:endParaRPr/>
          </a:p>
          <a:p>
            <a:pPr indent="-342900" lvl="0" marL="342900" rtl="0" algn="l">
              <a:lnSpc>
                <a:spcPct val="100000"/>
              </a:lnSpc>
              <a:spcBef>
                <a:spcPts val="592"/>
              </a:spcBef>
              <a:spcAft>
                <a:spcPts val="0"/>
              </a:spcAft>
              <a:buClr>
                <a:schemeClr val="dk1"/>
              </a:buClr>
              <a:buSzPts val="3200"/>
              <a:buChar char="•"/>
            </a:pPr>
            <a:r>
              <a:rPr lang="fr-FR"/>
              <a:t> Vaccination entourage grippe/ Varicelle</a:t>
            </a:r>
            <a:br>
              <a:rPr lang="fr-FR"/>
            </a:br>
            <a:r>
              <a:rPr lang="fr-FR"/>
              <a:t>ATTENTION ROUGEOLE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6146da0d7b_0_15"/>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331" name="Google Shape;331;g36146da0d7b_0_15"/>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332" name="Google Shape;332;g36146da0d7b_0_15" title="1-s2.0-S0007455124004594-gr1_lrg.jpg"/>
          <p:cNvPicPr preferRelativeResize="0"/>
          <p:nvPr/>
        </p:nvPicPr>
        <p:blipFill>
          <a:blip r:embed="rId3">
            <a:alphaModFix/>
          </a:blip>
          <a:stretch>
            <a:fillRect/>
          </a:stretch>
        </p:blipFill>
        <p:spPr>
          <a:xfrm>
            <a:off x="0" y="627013"/>
            <a:ext cx="9144003" cy="54515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Cathéter central</a:t>
            </a:r>
            <a:endParaRPr/>
          </a:p>
        </p:txBody>
      </p:sp>
      <p:sp>
        <p:nvSpPr>
          <p:cNvPr id="338" name="Google Shape;338;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VVC type Broviac tunnelisé</a:t>
            </a:r>
            <a:endParaRPr/>
          </a:p>
          <a:p>
            <a:pPr indent="-342900" lvl="0" marL="342900" rtl="0" algn="l">
              <a:lnSpc>
                <a:spcPct val="100000"/>
              </a:lnSpc>
              <a:spcBef>
                <a:spcPts val="640"/>
              </a:spcBef>
              <a:spcAft>
                <a:spcPts val="0"/>
              </a:spcAft>
              <a:buClr>
                <a:schemeClr val="dk1"/>
              </a:buClr>
              <a:buSzPts val="3200"/>
              <a:buChar char="•"/>
            </a:pPr>
            <a:r>
              <a:rPr lang="fr-FR"/>
              <a:t>CIP</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fr-FR"/>
              <a:t>Pansement 1/semaine sur VVC</a:t>
            </a:r>
            <a:endParaRPr/>
          </a:p>
          <a:p>
            <a:pPr indent="-342900" lvl="0" marL="342900" rtl="0" algn="l">
              <a:lnSpc>
                <a:spcPct val="100000"/>
              </a:lnSpc>
              <a:spcBef>
                <a:spcPts val="640"/>
              </a:spcBef>
              <a:spcAft>
                <a:spcPts val="0"/>
              </a:spcAft>
              <a:buClr>
                <a:schemeClr val="dk1"/>
              </a:buClr>
              <a:buSzPts val="3200"/>
              <a:buChar char="•"/>
            </a:pPr>
            <a:r>
              <a:rPr lang="fr-FR"/>
              <a:t>Possibilité de faire des bilan sur VVC / Pansement à domicile – importance du lien ville-hôpital</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05" name="Google Shape;10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chemeClr val="dk1"/>
              </a:buClr>
              <a:buSzPct val="100000"/>
              <a:buChar char="•"/>
            </a:pPr>
            <a:r>
              <a:rPr lang="fr-FR"/>
              <a:t>Il s’agit de « l’ensemble des soins et soutiens nécessaires aux personnes malades tout au long de la maladie, parallèlement aux traitements spécifiques (oncologiques ou hématologiques). »</a:t>
            </a:r>
            <a:endParaRPr/>
          </a:p>
          <a:p>
            <a:pPr indent="-342900" lvl="0" marL="342900" rtl="0" algn="l">
              <a:lnSpc>
                <a:spcPct val="100000"/>
              </a:lnSpc>
              <a:spcBef>
                <a:spcPts val="544"/>
              </a:spcBef>
              <a:spcAft>
                <a:spcPts val="0"/>
              </a:spcAft>
              <a:buClr>
                <a:schemeClr val="dk1"/>
              </a:buClr>
              <a:buSzPct val="100000"/>
              <a:buChar char="•"/>
            </a:pPr>
            <a:r>
              <a:rPr lang="fr-FR"/>
              <a:t>L’objectif des soins de supports est d’améliorer la qualité de vie physique, psychologique, sociale du patient. </a:t>
            </a:r>
            <a:endParaRPr/>
          </a:p>
          <a:p>
            <a:pPr indent="-342900" lvl="0" marL="342900" rtl="0" algn="l">
              <a:lnSpc>
                <a:spcPct val="100000"/>
              </a:lnSpc>
              <a:spcBef>
                <a:spcPts val="544"/>
              </a:spcBef>
              <a:spcAft>
                <a:spcPts val="0"/>
              </a:spcAft>
              <a:buClr>
                <a:schemeClr val="dk1"/>
              </a:buClr>
              <a:buSzPct val="100000"/>
              <a:buChar char="•"/>
            </a:pPr>
            <a:r>
              <a:rPr lang="fr-FR"/>
              <a:t>Les soins de supports visent à diminuer ou à aider à mieux supporter les effets indésirables de la maladie ou des traitements. </a:t>
            </a:r>
            <a:endParaRPr/>
          </a:p>
          <a:p>
            <a:pPr indent="-342900" lvl="0" marL="342900" rtl="0" algn="l">
              <a:lnSpc>
                <a:spcPct val="100000"/>
              </a:lnSpc>
              <a:spcBef>
                <a:spcPts val="544"/>
              </a:spcBef>
              <a:spcAft>
                <a:spcPts val="0"/>
              </a:spcAft>
              <a:buClr>
                <a:schemeClr val="dk1"/>
              </a:buClr>
              <a:buSzPct val="100000"/>
              <a:buChar char="•"/>
            </a:pPr>
            <a:r>
              <a:rPr lang="fr-FR"/>
              <a:t> Ils permettent d’anticiper les besoins des patients et non de les gérer à posteriori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Fertilité et Sexualité</a:t>
            </a:r>
            <a:endParaRPr/>
          </a:p>
        </p:txBody>
      </p:sp>
      <p:sp>
        <p:nvSpPr>
          <p:cNvPr id="344" name="Google Shape;344;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fr-FR"/>
              <a:t>Préservation fertilité avant prise en charge d’un cancer – </a:t>
            </a:r>
            <a:endParaRPr/>
          </a:p>
          <a:p>
            <a:pPr indent="-285750" lvl="1" marL="742950" rtl="0" algn="l">
              <a:lnSpc>
                <a:spcPct val="100000"/>
              </a:lnSpc>
              <a:spcBef>
                <a:spcPts val="560"/>
              </a:spcBef>
              <a:spcAft>
                <a:spcPts val="0"/>
              </a:spcAft>
              <a:buClr>
                <a:schemeClr val="dk1"/>
              </a:buClr>
              <a:buSzPts val="2800"/>
              <a:buChar char="–"/>
            </a:pPr>
            <a:r>
              <a:rPr lang="fr-FR"/>
              <a:t>Garçon pubère : Systématique</a:t>
            </a:r>
            <a:endParaRPr/>
          </a:p>
          <a:p>
            <a:pPr indent="-285750" lvl="1" marL="742950" rtl="0" algn="l">
              <a:lnSpc>
                <a:spcPct val="100000"/>
              </a:lnSpc>
              <a:spcBef>
                <a:spcPts val="560"/>
              </a:spcBef>
              <a:spcAft>
                <a:spcPts val="0"/>
              </a:spcAft>
              <a:buClr>
                <a:schemeClr val="dk1"/>
              </a:buClr>
              <a:buSzPts val="2800"/>
              <a:buChar char="–"/>
            </a:pPr>
            <a:r>
              <a:rPr lang="fr-FR"/>
              <a:t>Garçon non pubère : Prélèvement de pulpe testiculaire </a:t>
            </a:r>
            <a:endParaRPr/>
          </a:p>
          <a:p>
            <a:pPr indent="-285750" lvl="1" marL="742950" rtl="0" algn="l">
              <a:lnSpc>
                <a:spcPct val="100000"/>
              </a:lnSpc>
              <a:spcBef>
                <a:spcPts val="560"/>
              </a:spcBef>
              <a:spcAft>
                <a:spcPts val="0"/>
              </a:spcAft>
              <a:buClr>
                <a:schemeClr val="dk1"/>
              </a:buClr>
              <a:buSzPts val="2800"/>
              <a:buChar char="–"/>
            </a:pPr>
            <a:r>
              <a:rPr lang="fr-FR"/>
              <a:t>Jeune femme : </a:t>
            </a:r>
            <a:endParaRPr/>
          </a:p>
          <a:p>
            <a:pPr indent="-228600" lvl="2" marL="1143000" rtl="0" algn="l">
              <a:lnSpc>
                <a:spcPct val="100000"/>
              </a:lnSpc>
              <a:spcBef>
                <a:spcPts val="480"/>
              </a:spcBef>
              <a:spcAft>
                <a:spcPts val="0"/>
              </a:spcAft>
              <a:buClr>
                <a:schemeClr val="dk1"/>
              </a:buClr>
              <a:buSzPts val="2400"/>
              <a:buChar char="•"/>
            </a:pPr>
            <a:r>
              <a:rPr lang="fr-FR"/>
              <a:t>Conservation tissus ovarien </a:t>
            </a:r>
            <a:endParaRPr/>
          </a:p>
          <a:p>
            <a:pPr indent="-228600" lvl="2" marL="1143000" rtl="0" algn="l">
              <a:lnSpc>
                <a:spcPct val="100000"/>
              </a:lnSpc>
              <a:spcBef>
                <a:spcPts val="480"/>
              </a:spcBef>
              <a:spcAft>
                <a:spcPts val="0"/>
              </a:spcAft>
              <a:buClr>
                <a:schemeClr val="dk1"/>
              </a:buClr>
              <a:buSzPts val="2400"/>
              <a:buChar char="•"/>
            </a:pPr>
            <a:r>
              <a:rPr lang="fr-FR"/>
              <a:t>Congélation d’ovocytes immatures</a:t>
            </a:r>
            <a:endParaRPr/>
          </a:p>
          <a:p>
            <a:pPr indent="-228600" lvl="2" marL="1143000" rtl="0" algn="l">
              <a:lnSpc>
                <a:spcPct val="100000"/>
              </a:lnSpc>
              <a:spcBef>
                <a:spcPts val="480"/>
              </a:spcBef>
              <a:spcAft>
                <a:spcPts val="0"/>
              </a:spcAft>
              <a:buClr>
                <a:schemeClr val="dk1"/>
              </a:buClr>
              <a:buSzPts val="2400"/>
              <a:buChar char="•"/>
            </a:pPr>
            <a:r>
              <a:rPr lang="fr-FR"/>
              <a:t>Stimulation ovarienne (vitrification ovocytaire)</a:t>
            </a:r>
            <a:endParaRPr/>
          </a:p>
          <a:p>
            <a:pPr indent="-228600" lvl="2" marL="1143000" rtl="0" algn="l">
              <a:lnSpc>
                <a:spcPct val="100000"/>
              </a:lnSpc>
              <a:spcBef>
                <a:spcPts val="480"/>
              </a:spcBef>
              <a:spcAft>
                <a:spcPts val="0"/>
              </a:spcAft>
              <a:buClr>
                <a:schemeClr val="dk1"/>
              </a:buClr>
              <a:buSzPts val="2400"/>
              <a:buChar char="•"/>
            </a:pPr>
            <a:r>
              <a:rPr lang="fr-FR"/>
              <a:t>Transpositions d’ovaires (radiothérapie)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50" name="Google Shape;350;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351" name="Google Shape;351;p38"/>
          <p:cNvPicPr preferRelativeResize="0"/>
          <p:nvPr/>
        </p:nvPicPr>
        <p:blipFill rotWithShape="1">
          <a:blip r:embed="rId3">
            <a:alphaModFix/>
          </a:blip>
          <a:srcRect b="50000" l="20862" r="23224" t="19288"/>
          <a:stretch/>
        </p:blipFill>
        <p:spPr>
          <a:xfrm>
            <a:off x="251520" y="1340768"/>
            <a:ext cx="7865489" cy="288032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Sexualité : Question à aborder avec les adolescents </a:t>
            </a:r>
            <a:endParaRPr/>
          </a:p>
          <a:p>
            <a:pPr indent="-342900" lvl="0" marL="342900" rtl="0" algn="l">
              <a:lnSpc>
                <a:spcPct val="100000"/>
              </a:lnSpc>
              <a:spcBef>
                <a:spcPts val="640"/>
              </a:spcBef>
              <a:spcAft>
                <a:spcPts val="0"/>
              </a:spcAft>
              <a:buClr>
                <a:schemeClr val="dk1"/>
              </a:buClr>
              <a:buSzPts val="3200"/>
              <a:buChar char="•"/>
            </a:pPr>
            <a:r>
              <a:rPr lang="fr-FR"/>
              <a:t>Pas de contre indication :  risques d’effet secondaires physiques et psychiques à prendre en compte</a:t>
            </a:r>
            <a:endParaRPr/>
          </a:p>
          <a:p>
            <a:pPr indent="-342900" lvl="0" marL="342900" rtl="0" algn="l">
              <a:lnSpc>
                <a:spcPct val="100000"/>
              </a:lnSpc>
              <a:spcBef>
                <a:spcPts val="640"/>
              </a:spcBef>
              <a:spcAft>
                <a:spcPts val="0"/>
              </a:spcAft>
              <a:buClr>
                <a:schemeClr val="dk1"/>
              </a:buClr>
              <a:buSzPts val="3200"/>
              <a:buChar char="•"/>
            </a:pPr>
            <a:r>
              <a:rPr lang="fr-FR"/>
              <a:t>Attention à la contraception en cours de chimiothérapie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Hygiène à domicile</a:t>
            </a:r>
            <a:endParaRPr/>
          </a:p>
        </p:txBody>
      </p:sp>
      <p:sp>
        <p:nvSpPr>
          <p:cNvPr id="362" name="Google Shape;362;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Attention aux poussières, moisissures</a:t>
            </a:r>
            <a:endParaRPr/>
          </a:p>
          <a:p>
            <a:pPr indent="-342900" lvl="0" marL="342900" rtl="0" algn="l">
              <a:lnSpc>
                <a:spcPct val="100000"/>
              </a:lnSpc>
              <a:spcBef>
                <a:spcPts val="640"/>
              </a:spcBef>
              <a:spcAft>
                <a:spcPts val="0"/>
              </a:spcAft>
              <a:buClr>
                <a:schemeClr val="dk1"/>
              </a:buClr>
              <a:buSzPts val="3200"/>
              <a:buChar char="•"/>
            </a:pPr>
            <a:r>
              <a:rPr lang="fr-FR"/>
              <a:t>Plantes</a:t>
            </a:r>
            <a:endParaRPr/>
          </a:p>
          <a:p>
            <a:pPr indent="-342900" lvl="0" marL="342900" rtl="0" algn="l">
              <a:lnSpc>
                <a:spcPct val="100000"/>
              </a:lnSpc>
              <a:spcBef>
                <a:spcPts val="640"/>
              </a:spcBef>
              <a:spcAft>
                <a:spcPts val="0"/>
              </a:spcAft>
              <a:buClr>
                <a:schemeClr val="dk1"/>
              </a:buClr>
              <a:buSzPts val="3200"/>
              <a:buChar char="•"/>
            </a:pPr>
            <a:r>
              <a:rPr lang="fr-FR"/>
              <a:t>Eviter le contact avec les foins (Aspergillose, Mucor)</a:t>
            </a:r>
            <a:endParaRPr/>
          </a:p>
          <a:p>
            <a:pPr indent="-342900" lvl="0" marL="342900" rtl="0" algn="l">
              <a:lnSpc>
                <a:spcPct val="100000"/>
              </a:lnSpc>
              <a:spcBef>
                <a:spcPts val="640"/>
              </a:spcBef>
              <a:spcAft>
                <a:spcPts val="0"/>
              </a:spcAft>
              <a:buClr>
                <a:schemeClr val="dk1"/>
              </a:buClr>
              <a:buSzPts val="3200"/>
              <a:buChar char="•"/>
            </a:pPr>
            <a:r>
              <a:rPr lang="fr-FR"/>
              <a:t>Salles de bains</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Sociale</a:t>
            </a:r>
            <a:endParaRPr/>
          </a:p>
        </p:txBody>
      </p:sp>
      <p:sp>
        <p:nvSpPr>
          <p:cNvPr id="368" name="Google Shape;368;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0000"/>
              </a:lnSpc>
              <a:spcBef>
                <a:spcPts val="0"/>
              </a:spcBef>
              <a:spcAft>
                <a:spcPts val="0"/>
              </a:spcAft>
              <a:buClr>
                <a:schemeClr val="dk1"/>
              </a:buClr>
              <a:buSzPct val="100000"/>
              <a:buChar char="•"/>
            </a:pPr>
            <a:r>
              <a:rPr lang="fr-FR"/>
              <a:t>Intervention précoce d’une assistante social</a:t>
            </a:r>
            <a:endParaRPr/>
          </a:p>
          <a:p>
            <a:pPr indent="-342900" lvl="0" marL="342900" rtl="0" algn="l">
              <a:lnSpc>
                <a:spcPct val="100000"/>
              </a:lnSpc>
              <a:spcBef>
                <a:spcPts val="448"/>
              </a:spcBef>
              <a:spcAft>
                <a:spcPts val="0"/>
              </a:spcAft>
              <a:buClr>
                <a:schemeClr val="dk1"/>
              </a:buClr>
              <a:buSzPct val="100000"/>
              <a:buChar char="•"/>
            </a:pPr>
            <a:r>
              <a:rPr lang="fr-FR"/>
              <a:t>Prise en charge 100 %  (PEC des transports) </a:t>
            </a:r>
            <a:endParaRPr/>
          </a:p>
          <a:p>
            <a:pPr indent="-342900" lvl="0" marL="342900" rtl="0" algn="l">
              <a:lnSpc>
                <a:spcPct val="100000"/>
              </a:lnSpc>
              <a:spcBef>
                <a:spcPts val="448"/>
              </a:spcBef>
              <a:spcAft>
                <a:spcPts val="0"/>
              </a:spcAft>
              <a:buClr>
                <a:schemeClr val="dk1"/>
              </a:buClr>
              <a:buSzPct val="100000"/>
              <a:buChar char="•"/>
            </a:pPr>
            <a:r>
              <a:rPr lang="fr-FR"/>
              <a:t>Demande de dossier MDPH (AAEH)</a:t>
            </a:r>
            <a:endParaRPr/>
          </a:p>
          <a:p>
            <a:pPr indent="-342900" lvl="0" marL="342900" rtl="0" algn="l">
              <a:lnSpc>
                <a:spcPct val="100000"/>
              </a:lnSpc>
              <a:spcBef>
                <a:spcPts val="448"/>
              </a:spcBef>
              <a:spcAft>
                <a:spcPts val="0"/>
              </a:spcAft>
              <a:buClr>
                <a:schemeClr val="dk1"/>
              </a:buClr>
              <a:buSzPct val="100000"/>
              <a:buChar char="•"/>
            </a:pPr>
            <a:r>
              <a:rPr lang="fr-FR"/>
              <a:t>Possibilités d’AJPP </a:t>
            </a:r>
            <a:endParaRPr/>
          </a:p>
          <a:p>
            <a:pPr indent="-285750" lvl="1" marL="742950" rtl="0" algn="l">
              <a:lnSpc>
                <a:spcPct val="100000"/>
              </a:lnSpc>
              <a:spcBef>
                <a:spcPts val="392"/>
              </a:spcBef>
              <a:spcAft>
                <a:spcPts val="0"/>
              </a:spcAft>
              <a:buClr>
                <a:schemeClr val="dk1"/>
              </a:buClr>
              <a:buSzPct val="100000"/>
              <a:buChar char="–"/>
            </a:pPr>
            <a:r>
              <a:rPr lang="fr-FR"/>
              <a:t>Le droit à cette allocation est </a:t>
            </a:r>
            <a:r>
              <a:rPr b="1" lang="fr-FR"/>
              <a:t>ouvert par périodes de six mois, renouvelables dans la limite maximale de trois ans</a:t>
            </a:r>
            <a:r>
              <a:rPr lang="fr-FR"/>
              <a:t>, pour un même enfant et par maladie. Au total, un parent peut bénéficier sur cette période de 310 jours d’allocation journalière (correspondant au même nombre de jours d'absence de l'activité professionnelle). Le nombre d’allocations journalières est limité à 22 allocations par mois.</a:t>
            </a:r>
            <a:endParaRPr/>
          </a:p>
          <a:p>
            <a:pPr indent="-285750" lvl="1" marL="742950" rtl="0" algn="l">
              <a:lnSpc>
                <a:spcPct val="100000"/>
              </a:lnSpc>
              <a:spcBef>
                <a:spcPts val="392"/>
              </a:spcBef>
              <a:spcAft>
                <a:spcPts val="0"/>
              </a:spcAft>
              <a:buClr>
                <a:schemeClr val="dk1"/>
              </a:buClr>
              <a:buSzPct val="100000"/>
              <a:buChar char="–"/>
            </a:pPr>
            <a:r>
              <a:rPr lang="fr-FR"/>
              <a:t>Désormais, </a:t>
            </a:r>
            <a:r>
              <a:rPr b="1" lang="fr-FR"/>
              <a:t>une nouvelle période d’AJPP est accordée « lorsque la gravité de la pathologie de l’enfant au titre de laquelle le droit à l’allocation journalière de présence parentale avait été ouvert nécessite toujours une présence soutenue et des soins contraignants</a:t>
            </a:r>
            <a:r>
              <a:rPr lang="fr-FR"/>
              <a:t> ».</a:t>
            </a:r>
            <a:endParaRPr/>
          </a:p>
          <a:p>
            <a:pPr indent="-342900" lvl="0" marL="342900" rtl="0" algn="l">
              <a:lnSpc>
                <a:spcPct val="100000"/>
              </a:lnSpc>
              <a:spcBef>
                <a:spcPts val="448"/>
              </a:spcBef>
              <a:spcAft>
                <a:spcPts val="0"/>
              </a:spcAft>
              <a:buClr>
                <a:schemeClr val="dk1"/>
              </a:buClr>
              <a:buSzPct val="100000"/>
              <a:buChar char="•"/>
            </a:pPr>
            <a:r>
              <a:rPr lang="fr-FR"/>
              <a:t>Arrêt de travail / parents</a:t>
            </a:r>
            <a:endParaRPr/>
          </a:p>
          <a:p>
            <a:pPr indent="0" lvl="0" marL="0" rtl="0" algn="l">
              <a:lnSpc>
                <a:spcPct val="100000"/>
              </a:lnSpc>
              <a:spcBef>
                <a:spcPts val="448"/>
              </a:spcBef>
              <a:spcAft>
                <a:spcPts val="0"/>
              </a:spcAft>
              <a:buClr>
                <a:schemeClr val="dk1"/>
              </a:buClr>
              <a:buSzPct val="100000"/>
              <a:buNone/>
            </a:pPr>
            <a:r>
              <a:t/>
            </a:r>
            <a:endParaRPr/>
          </a:p>
          <a:p>
            <a:pPr indent="-200660" lvl="0" marL="342900" rtl="0" algn="l">
              <a:lnSpc>
                <a:spcPct val="100000"/>
              </a:lnSpc>
              <a:spcBef>
                <a:spcPts val="448"/>
              </a:spcBef>
              <a:spcAft>
                <a:spcPts val="0"/>
              </a:spcAft>
              <a:buClr>
                <a:schemeClr val="dk1"/>
              </a:buClr>
              <a:buSzPct val="100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Psychologique</a:t>
            </a:r>
            <a:endParaRPr/>
          </a:p>
        </p:txBody>
      </p:sp>
      <p:sp>
        <p:nvSpPr>
          <p:cNvPr id="374" name="Google Shape;374;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Annonce du cancer</a:t>
            </a:r>
            <a:endParaRPr/>
          </a:p>
          <a:p>
            <a:pPr indent="-342900" lvl="0" marL="342900" rtl="0" algn="l">
              <a:lnSpc>
                <a:spcPct val="100000"/>
              </a:lnSpc>
              <a:spcBef>
                <a:spcPts val="640"/>
              </a:spcBef>
              <a:spcAft>
                <a:spcPts val="0"/>
              </a:spcAft>
              <a:buClr>
                <a:schemeClr val="dk1"/>
              </a:buClr>
              <a:buSzPts val="3200"/>
              <a:buChar char="•"/>
            </a:pPr>
            <a:r>
              <a:rPr lang="fr-FR"/>
              <a:t>Perturbation de la sphère familiale</a:t>
            </a:r>
            <a:endParaRPr/>
          </a:p>
          <a:p>
            <a:pPr indent="-342900" lvl="0" marL="342900" rtl="0" algn="l">
              <a:lnSpc>
                <a:spcPct val="100000"/>
              </a:lnSpc>
              <a:spcBef>
                <a:spcPts val="640"/>
              </a:spcBef>
              <a:spcAft>
                <a:spcPts val="0"/>
              </a:spcAft>
              <a:buClr>
                <a:schemeClr val="dk1"/>
              </a:buClr>
              <a:buSzPts val="3200"/>
              <a:buChar char="•"/>
            </a:pPr>
            <a:r>
              <a:rPr lang="fr-FR"/>
              <a:t>Soutien enfants / parents / fratries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fr-FR"/>
              <a:t>Groupe de paroles </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fr-FR"/>
              <a:t>Soutien aux équipes</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Anxiété </a:t>
            </a:r>
            <a:endParaRPr/>
          </a:p>
        </p:txBody>
      </p:sp>
      <p:sp>
        <p:nvSpPr>
          <p:cNvPr id="380" name="Google Shape;380;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Sophrologie</a:t>
            </a:r>
            <a:endParaRPr/>
          </a:p>
          <a:p>
            <a:pPr indent="-342900" lvl="0" marL="342900" rtl="0" algn="l">
              <a:lnSpc>
                <a:spcPct val="100000"/>
              </a:lnSpc>
              <a:spcBef>
                <a:spcPts val="640"/>
              </a:spcBef>
              <a:spcAft>
                <a:spcPts val="0"/>
              </a:spcAft>
              <a:buClr>
                <a:schemeClr val="dk1"/>
              </a:buClr>
              <a:buSzPts val="3200"/>
              <a:buChar char="•"/>
            </a:pPr>
            <a:r>
              <a:rPr lang="fr-FR"/>
              <a:t>Hypnose</a:t>
            </a:r>
            <a:endParaRPr/>
          </a:p>
          <a:p>
            <a:pPr indent="-342900" lvl="0" marL="342900" rtl="0" algn="l">
              <a:lnSpc>
                <a:spcPct val="100000"/>
              </a:lnSpc>
              <a:spcBef>
                <a:spcPts val="640"/>
              </a:spcBef>
              <a:spcAft>
                <a:spcPts val="0"/>
              </a:spcAft>
              <a:buClr>
                <a:schemeClr val="dk1"/>
              </a:buClr>
              <a:buSzPts val="3200"/>
              <a:buChar char="•"/>
            </a:pPr>
            <a:r>
              <a:rPr lang="fr-FR"/>
              <a:t>Zoothérapie</a:t>
            </a:r>
            <a:endParaRPr/>
          </a:p>
          <a:p>
            <a:pPr indent="-342900" lvl="0" marL="342900" rtl="0" algn="l">
              <a:lnSpc>
                <a:spcPct val="100000"/>
              </a:lnSpc>
              <a:spcBef>
                <a:spcPts val="640"/>
              </a:spcBef>
              <a:spcAft>
                <a:spcPts val="0"/>
              </a:spcAft>
              <a:buClr>
                <a:schemeClr val="dk1"/>
              </a:buClr>
              <a:buSzPts val="3200"/>
              <a:buChar char="•"/>
            </a:pPr>
            <a:r>
              <a:rPr lang="fr-FR"/>
              <a:t>Musicothérapie</a:t>
            </a:r>
            <a:endParaRPr/>
          </a:p>
          <a:p>
            <a:pPr indent="-342900" lvl="0" marL="342900" rtl="0" algn="l">
              <a:lnSpc>
                <a:spcPct val="100000"/>
              </a:lnSpc>
              <a:spcBef>
                <a:spcPts val="640"/>
              </a:spcBef>
              <a:spcAft>
                <a:spcPts val="0"/>
              </a:spcAft>
              <a:buClr>
                <a:schemeClr val="dk1"/>
              </a:buClr>
              <a:buSzPts val="3200"/>
              <a:buChar char="•"/>
            </a:pPr>
            <a:r>
              <a:rPr lang="fr-FR"/>
              <a:t>Art thérapie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Socio – éducatif</a:t>
            </a:r>
            <a:endParaRPr/>
          </a:p>
        </p:txBody>
      </p:sp>
      <p:sp>
        <p:nvSpPr>
          <p:cNvPr id="386" name="Google Shape;386;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Besoin de maintien d’un lien social</a:t>
            </a:r>
            <a:endParaRPr/>
          </a:p>
          <a:p>
            <a:pPr indent="-342900" lvl="0" marL="342900" rtl="0" algn="l">
              <a:lnSpc>
                <a:spcPct val="100000"/>
              </a:lnSpc>
              <a:spcBef>
                <a:spcPts val="640"/>
              </a:spcBef>
              <a:spcAft>
                <a:spcPts val="0"/>
              </a:spcAft>
              <a:buClr>
                <a:schemeClr val="dk1"/>
              </a:buClr>
              <a:buSzPts val="3200"/>
              <a:buChar char="•"/>
            </a:pPr>
            <a:r>
              <a:rPr lang="fr-FR"/>
              <a:t>Equipe éducative / Activité de groupe</a:t>
            </a:r>
            <a:endParaRPr/>
          </a:p>
          <a:p>
            <a:pPr indent="-342900" lvl="0" marL="342900" rtl="0" algn="l">
              <a:lnSpc>
                <a:spcPct val="100000"/>
              </a:lnSpc>
              <a:spcBef>
                <a:spcPts val="640"/>
              </a:spcBef>
              <a:spcAft>
                <a:spcPts val="0"/>
              </a:spcAft>
              <a:buClr>
                <a:schemeClr val="dk1"/>
              </a:buClr>
              <a:buSzPts val="3200"/>
              <a:buChar char="•"/>
            </a:pPr>
            <a:r>
              <a:rPr lang="fr-FR"/>
              <a:t>Maintien du lien scolaire </a:t>
            </a:r>
            <a:endParaRPr/>
          </a:p>
          <a:p>
            <a:pPr indent="-285750" lvl="1" marL="742950" rtl="0" algn="l">
              <a:lnSpc>
                <a:spcPct val="100000"/>
              </a:lnSpc>
              <a:spcBef>
                <a:spcPts val="560"/>
              </a:spcBef>
              <a:spcAft>
                <a:spcPts val="0"/>
              </a:spcAft>
              <a:buClr>
                <a:schemeClr val="dk1"/>
              </a:buClr>
              <a:buSzPts val="2800"/>
              <a:buChar char="–"/>
            </a:pPr>
            <a:r>
              <a:rPr lang="fr-FR"/>
              <a:t>Ecole à l’hôpital</a:t>
            </a:r>
            <a:endParaRPr/>
          </a:p>
          <a:p>
            <a:pPr indent="-285750" lvl="1" marL="742950" rtl="0" algn="l">
              <a:lnSpc>
                <a:spcPct val="100000"/>
              </a:lnSpc>
              <a:spcBef>
                <a:spcPts val="560"/>
              </a:spcBef>
              <a:spcAft>
                <a:spcPts val="0"/>
              </a:spcAft>
              <a:buClr>
                <a:schemeClr val="dk1"/>
              </a:buClr>
              <a:buSzPts val="2800"/>
              <a:buChar char="–"/>
            </a:pPr>
            <a:r>
              <a:rPr lang="fr-FR"/>
              <a:t>SAPAD (Service départementaux d’Accompagnement Pédagogique A Domicile)</a:t>
            </a:r>
            <a:endParaRPr/>
          </a:p>
          <a:p>
            <a:pPr indent="-107950" lvl="1" marL="742950" rtl="0" algn="l">
              <a:lnSpc>
                <a:spcPct val="100000"/>
              </a:lnSpc>
              <a:spcBef>
                <a:spcPts val="560"/>
              </a:spcBef>
              <a:spcAft>
                <a:spcPts val="0"/>
              </a:spcAft>
              <a:buClr>
                <a:schemeClr val="dk1"/>
              </a:buClr>
              <a:buSzPts val="2800"/>
              <a:buNone/>
            </a:pPr>
            <a:r>
              <a:t/>
            </a:r>
            <a:endParaRPr/>
          </a:p>
          <a:p>
            <a:pPr indent="-107950" lvl="1" marL="742950" rtl="0" algn="l">
              <a:lnSpc>
                <a:spcPct val="100000"/>
              </a:lnSpc>
              <a:spcBef>
                <a:spcPts val="560"/>
              </a:spcBef>
              <a:spcAft>
                <a:spcPts val="0"/>
              </a:spcAft>
              <a:buClr>
                <a:schemeClr val="dk1"/>
              </a:buClr>
              <a:buSzPts val="2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030A0"/>
              </a:buClr>
              <a:buSzPct val="100000"/>
              <a:buFont typeface="Calibri"/>
              <a:buNone/>
            </a:pPr>
            <a:r>
              <a:rPr lang="fr-FR">
                <a:solidFill>
                  <a:srgbClr val="7030A0"/>
                </a:solidFill>
                <a:latin typeface="Calibri"/>
                <a:ea typeface="Calibri"/>
                <a:cs typeface="Calibri"/>
                <a:sym typeface="Calibri"/>
              </a:rPr>
              <a:t>Quand la technologie est au service des enfants</a:t>
            </a:r>
            <a:endParaRPr/>
          </a:p>
        </p:txBody>
      </p:sp>
      <p:sp>
        <p:nvSpPr>
          <p:cNvPr id="392" name="Google Shape;392;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fr-FR"/>
              <a:t>Robot de téléprésence</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fr-FR"/>
              <a:t>Casque de réalité</a:t>
            </a:r>
            <a:endParaRPr/>
          </a:p>
          <a:p>
            <a:pPr indent="0" lvl="0" marL="0" rtl="0" algn="l">
              <a:lnSpc>
                <a:spcPct val="100000"/>
              </a:lnSpc>
              <a:spcBef>
                <a:spcPts val="640"/>
              </a:spcBef>
              <a:spcAft>
                <a:spcPts val="0"/>
              </a:spcAft>
              <a:buClr>
                <a:schemeClr val="dk1"/>
              </a:buClr>
              <a:buSzPts val="3200"/>
              <a:buNone/>
            </a:pPr>
            <a:r>
              <a:rPr lang="fr-FR"/>
              <a:t> virtuelle</a:t>
            </a:r>
            <a:endParaRPr/>
          </a:p>
        </p:txBody>
      </p:sp>
      <p:pic>
        <p:nvPicPr>
          <p:cNvPr descr="C:\Users\BRCL1007740\Desktop\cover-r4x3w1000-57f56e52a98a5-a-l-ecran-joris-un-patient-de-18-ans-se-prete-au-jeu-de.jpg" id="393" name="Google Shape;393;p45"/>
          <p:cNvPicPr preferRelativeResize="0"/>
          <p:nvPr/>
        </p:nvPicPr>
        <p:blipFill rotWithShape="1">
          <a:blip r:embed="rId3">
            <a:alphaModFix/>
          </a:blip>
          <a:srcRect b="0" l="0" r="0" t="0"/>
          <a:stretch/>
        </p:blipFill>
        <p:spPr>
          <a:xfrm>
            <a:off x="5572256" y="1124744"/>
            <a:ext cx="3585461" cy="2376264"/>
          </a:xfrm>
          <a:prstGeom prst="rect">
            <a:avLst/>
          </a:prstGeom>
          <a:noFill/>
          <a:ln>
            <a:noFill/>
          </a:ln>
        </p:spPr>
      </p:pic>
      <p:pic>
        <p:nvPicPr>
          <p:cNvPr descr="C:\Users\BRCL1007740\Desktop\cover-r4x3w1000-578dabb8e060e-241014-challenges-beam-d-awabot.jpg" id="394" name="Google Shape;394;p45"/>
          <p:cNvPicPr preferRelativeResize="0"/>
          <p:nvPr/>
        </p:nvPicPr>
        <p:blipFill rotWithShape="1">
          <a:blip r:embed="rId4">
            <a:alphaModFix/>
          </a:blip>
          <a:srcRect b="0" l="0" r="0" t="0"/>
          <a:stretch/>
        </p:blipFill>
        <p:spPr>
          <a:xfrm>
            <a:off x="1153614" y="2132856"/>
            <a:ext cx="3672407" cy="2232248"/>
          </a:xfrm>
          <a:prstGeom prst="rect">
            <a:avLst/>
          </a:prstGeom>
          <a:noFill/>
          <a:ln>
            <a:noFill/>
          </a:ln>
        </p:spPr>
      </p:pic>
      <p:pic>
        <p:nvPicPr>
          <p:cNvPr descr="C:\Users\BRCL1007740\Desktop\casque-virtuel-media-whale1200.jpg" id="395" name="Google Shape;395;p45"/>
          <p:cNvPicPr preferRelativeResize="0"/>
          <p:nvPr/>
        </p:nvPicPr>
        <p:blipFill rotWithShape="1">
          <a:blip r:embed="rId5">
            <a:alphaModFix/>
          </a:blip>
          <a:srcRect b="0" l="0" r="0" t="0"/>
          <a:stretch/>
        </p:blipFill>
        <p:spPr>
          <a:xfrm>
            <a:off x="4788024" y="3645024"/>
            <a:ext cx="4247754" cy="266390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Rééducation </a:t>
            </a:r>
            <a:endParaRPr/>
          </a:p>
        </p:txBody>
      </p:sp>
      <p:sp>
        <p:nvSpPr>
          <p:cNvPr id="401" name="Google Shape;401;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Kinésithérapie</a:t>
            </a:r>
            <a:endParaRPr/>
          </a:p>
          <a:p>
            <a:pPr indent="-285750" lvl="1" marL="742950" rtl="0" algn="l">
              <a:lnSpc>
                <a:spcPct val="100000"/>
              </a:lnSpc>
              <a:spcBef>
                <a:spcPts val="560"/>
              </a:spcBef>
              <a:spcAft>
                <a:spcPts val="0"/>
              </a:spcAft>
              <a:buClr>
                <a:schemeClr val="dk1"/>
              </a:buClr>
              <a:buSzPts val="2800"/>
              <a:buChar char="–"/>
            </a:pPr>
            <a:r>
              <a:rPr lang="fr-FR"/>
              <a:t>Alitement prolongé</a:t>
            </a:r>
            <a:endParaRPr/>
          </a:p>
          <a:p>
            <a:pPr indent="-285750" lvl="1" marL="742950" rtl="0" algn="l">
              <a:lnSpc>
                <a:spcPct val="100000"/>
              </a:lnSpc>
              <a:spcBef>
                <a:spcPts val="560"/>
              </a:spcBef>
              <a:spcAft>
                <a:spcPts val="0"/>
              </a:spcAft>
              <a:buClr>
                <a:schemeClr val="dk1"/>
              </a:buClr>
              <a:buSzPts val="2800"/>
              <a:buChar char="–"/>
            </a:pPr>
            <a:r>
              <a:rPr lang="fr-FR"/>
              <a:t>Pathologie avec handicap physique</a:t>
            </a:r>
            <a:endParaRPr/>
          </a:p>
          <a:p>
            <a:pPr indent="-228600" lvl="2" marL="1143000" rtl="0" algn="l">
              <a:lnSpc>
                <a:spcPct val="100000"/>
              </a:lnSpc>
              <a:spcBef>
                <a:spcPts val="480"/>
              </a:spcBef>
              <a:spcAft>
                <a:spcPts val="0"/>
              </a:spcAft>
              <a:buClr>
                <a:schemeClr val="dk1"/>
              </a:buClr>
              <a:buSzPts val="2400"/>
              <a:buChar char="•"/>
            </a:pPr>
            <a:r>
              <a:rPr lang="fr-FR"/>
              <a:t>Tumeurs cérébrales</a:t>
            </a:r>
            <a:endParaRPr/>
          </a:p>
          <a:p>
            <a:pPr indent="-228600" lvl="2" marL="1143000" rtl="0" algn="l">
              <a:lnSpc>
                <a:spcPct val="100000"/>
              </a:lnSpc>
              <a:spcBef>
                <a:spcPts val="480"/>
              </a:spcBef>
              <a:spcAft>
                <a:spcPts val="0"/>
              </a:spcAft>
              <a:buClr>
                <a:schemeClr val="dk1"/>
              </a:buClr>
              <a:buSzPts val="2400"/>
              <a:buChar char="•"/>
            </a:pPr>
            <a:r>
              <a:rPr lang="fr-FR"/>
              <a:t>Tumeurs osseuses</a:t>
            </a:r>
            <a:endParaRPr/>
          </a:p>
          <a:p>
            <a:pPr indent="-342900" lvl="0" marL="342900" rtl="0" algn="l">
              <a:lnSpc>
                <a:spcPct val="100000"/>
              </a:lnSpc>
              <a:spcBef>
                <a:spcPts val="640"/>
              </a:spcBef>
              <a:spcAft>
                <a:spcPts val="0"/>
              </a:spcAft>
              <a:buClr>
                <a:schemeClr val="dk1"/>
              </a:buClr>
              <a:buSzPts val="3200"/>
              <a:buChar char="•"/>
            </a:pPr>
            <a:r>
              <a:rPr lang="fr-FR"/>
              <a:t>Activité physique adaptée</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11" name="Google Shape;11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Patient au centre de la prise en charge</a:t>
            </a:r>
            <a:endParaRPr/>
          </a:p>
          <a:p>
            <a:pPr indent="-285750" lvl="1" marL="742950" rtl="0" algn="l">
              <a:lnSpc>
                <a:spcPct val="100000"/>
              </a:lnSpc>
              <a:spcBef>
                <a:spcPts val="560"/>
              </a:spcBef>
              <a:spcAft>
                <a:spcPts val="0"/>
              </a:spcAft>
              <a:buClr>
                <a:schemeClr val="dk1"/>
              </a:buClr>
              <a:buSzPts val="2800"/>
              <a:buChar char="–"/>
            </a:pPr>
            <a:r>
              <a:rPr lang="fr-FR"/>
              <a:t>Information</a:t>
            </a:r>
            <a:endParaRPr/>
          </a:p>
          <a:p>
            <a:pPr indent="-285750" lvl="1" marL="742950" rtl="0" algn="l">
              <a:lnSpc>
                <a:spcPct val="100000"/>
              </a:lnSpc>
              <a:spcBef>
                <a:spcPts val="560"/>
              </a:spcBef>
              <a:spcAft>
                <a:spcPts val="0"/>
              </a:spcAft>
              <a:buClr>
                <a:schemeClr val="dk1"/>
              </a:buClr>
              <a:buSzPts val="2800"/>
              <a:buChar char="–"/>
            </a:pPr>
            <a:r>
              <a:rPr lang="fr-FR"/>
              <a:t>Alliance thérapeutique (patient/parents/soignants)</a:t>
            </a:r>
            <a:endParaRPr/>
          </a:p>
          <a:p>
            <a:pPr indent="0" lvl="1" marL="457200" rtl="0" algn="l">
              <a:lnSpc>
                <a:spcPct val="100000"/>
              </a:lnSpc>
              <a:spcBef>
                <a:spcPts val="560"/>
              </a:spcBef>
              <a:spcAft>
                <a:spcPts val="0"/>
              </a:spcAft>
              <a:buClr>
                <a:schemeClr val="dk1"/>
              </a:buClr>
              <a:buSzPts val="2800"/>
              <a:buNone/>
            </a:pPr>
            <a:r>
              <a:t/>
            </a:r>
            <a:endParaRPr/>
          </a:p>
        </p:txBody>
      </p:sp>
      <p:pic>
        <p:nvPicPr>
          <p:cNvPr id="112" name="Google Shape;112;p5"/>
          <p:cNvPicPr preferRelativeResize="0"/>
          <p:nvPr/>
        </p:nvPicPr>
        <p:blipFill rotWithShape="1">
          <a:blip r:embed="rId3">
            <a:alphaModFix/>
          </a:blip>
          <a:srcRect b="27899" l="32286" r="24400" t="12600"/>
          <a:stretch/>
        </p:blipFill>
        <p:spPr>
          <a:xfrm>
            <a:off x="5266928" y="2852936"/>
            <a:ext cx="3877072" cy="299591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APA</a:t>
            </a:r>
            <a:endParaRPr/>
          </a:p>
        </p:txBody>
      </p:sp>
      <p:sp>
        <p:nvSpPr>
          <p:cNvPr id="407" name="Google Shape;407;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https://www.youtube.com/watch?v=5W00Ez6dtYA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AJA</a:t>
            </a:r>
            <a:endParaRPr/>
          </a:p>
        </p:txBody>
      </p:sp>
      <p:sp>
        <p:nvSpPr>
          <p:cNvPr id="413" name="Google Shape;413;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15-25 ans</a:t>
            </a:r>
            <a:endParaRPr/>
          </a:p>
          <a:p>
            <a:pPr indent="-342900" lvl="0" marL="342900" rtl="0" algn="l">
              <a:lnSpc>
                <a:spcPct val="100000"/>
              </a:lnSpc>
              <a:spcBef>
                <a:spcPts val="640"/>
              </a:spcBef>
              <a:spcAft>
                <a:spcPts val="0"/>
              </a:spcAft>
              <a:buClr>
                <a:schemeClr val="dk1"/>
              </a:buClr>
              <a:buSzPts val="3200"/>
              <a:buChar char="•"/>
            </a:pPr>
            <a:r>
              <a:rPr lang="fr-FR"/>
              <a:t>Équipe spécifique dédiée</a:t>
            </a:r>
            <a:endParaRPr/>
          </a:p>
          <a:p>
            <a:pPr indent="-342900" lvl="0" marL="342900" rtl="0" algn="l">
              <a:lnSpc>
                <a:spcPct val="100000"/>
              </a:lnSpc>
              <a:spcBef>
                <a:spcPts val="640"/>
              </a:spcBef>
              <a:spcAft>
                <a:spcPts val="0"/>
              </a:spcAft>
              <a:buClr>
                <a:schemeClr val="dk1"/>
              </a:buClr>
              <a:buSzPts val="3200"/>
              <a:buChar char="•"/>
            </a:pPr>
            <a:r>
              <a:rPr lang="fr-FR"/>
              <a:t>Prise en charge médicale -  Interface enfant/adulte</a:t>
            </a:r>
            <a:endParaRPr/>
          </a:p>
          <a:p>
            <a:pPr indent="-342900" lvl="0" marL="342900" rtl="0" algn="l">
              <a:lnSpc>
                <a:spcPct val="100000"/>
              </a:lnSpc>
              <a:spcBef>
                <a:spcPts val="640"/>
              </a:spcBef>
              <a:spcAft>
                <a:spcPts val="0"/>
              </a:spcAft>
              <a:buClr>
                <a:schemeClr val="dk1"/>
              </a:buClr>
              <a:buSzPts val="3200"/>
              <a:buChar char="•"/>
            </a:pPr>
            <a:r>
              <a:rPr lang="fr-FR"/>
              <a:t>Equipe pluridisciplinaire / problématique spécifique</a:t>
            </a:r>
            <a:endParaRPr/>
          </a:p>
          <a:p>
            <a:pPr indent="-285750" lvl="1" marL="742950" rtl="0" algn="l">
              <a:lnSpc>
                <a:spcPct val="100000"/>
              </a:lnSpc>
              <a:spcBef>
                <a:spcPts val="560"/>
              </a:spcBef>
              <a:spcAft>
                <a:spcPts val="0"/>
              </a:spcAft>
              <a:buClr>
                <a:schemeClr val="dk1"/>
              </a:buClr>
              <a:buSzPts val="2800"/>
              <a:buChar char="–"/>
            </a:pPr>
            <a:r>
              <a:rPr lang="fr-FR"/>
              <a:t>Education, orientation, autonomisation…..</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9"/>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ETP </a:t>
            </a:r>
            <a:endParaRPr/>
          </a:p>
        </p:txBody>
      </p:sp>
      <p:pic>
        <p:nvPicPr>
          <p:cNvPr id="419" name="Google Shape;419;p49"/>
          <p:cNvPicPr preferRelativeResize="0"/>
          <p:nvPr>
            <p:ph idx="1" type="body"/>
          </p:nvPr>
        </p:nvPicPr>
        <p:blipFill rotWithShape="1">
          <a:blip r:embed="rId3">
            <a:alphaModFix/>
          </a:blip>
          <a:srcRect b="0" l="0" r="0" t="0"/>
          <a:stretch/>
        </p:blipFill>
        <p:spPr>
          <a:xfrm>
            <a:off x="961650" y="1019733"/>
            <a:ext cx="7499700" cy="57387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Mais aussi </a:t>
            </a:r>
            <a:endParaRPr/>
          </a:p>
        </p:txBody>
      </p:sp>
      <p:sp>
        <p:nvSpPr>
          <p:cNvPr id="425" name="Google Shape;425;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Orthophonie</a:t>
            </a:r>
            <a:endParaRPr/>
          </a:p>
          <a:p>
            <a:pPr indent="-342900" lvl="0" marL="342900" rtl="0" algn="l">
              <a:lnSpc>
                <a:spcPct val="100000"/>
              </a:lnSpc>
              <a:spcBef>
                <a:spcPts val="640"/>
              </a:spcBef>
              <a:spcAft>
                <a:spcPts val="0"/>
              </a:spcAft>
              <a:buClr>
                <a:schemeClr val="dk1"/>
              </a:buClr>
              <a:buSzPts val="3200"/>
              <a:buChar char="•"/>
            </a:pPr>
            <a:r>
              <a:rPr lang="fr-FR"/>
              <a:t>Associations de famille</a:t>
            </a:r>
            <a:endParaRPr/>
          </a:p>
          <a:p>
            <a:pPr indent="-254000" lvl="0" marL="342900" rtl="0" algn="l">
              <a:lnSpc>
                <a:spcPct val="100000"/>
              </a:lnSpc>
              <a:spcBef>
                <a:spcPts val="640"/>
              </a:spcBef>
              <a:spcAft>
                <a:spcPts val="0"/>
              </a:spcAft>
              <a:buSzPts val="1800"/>
              <a:buChar char="•"/>
            </a:pPr>
            <a:r>
              <a:rPr lang="fr-FR"/>
              <a:t>Psychomotricité</a:t>
            </a:r>
            <a:endParaRPr/>
          </a:p>
          <a:p>
            <a:pPr indent="-254000" lvl="0" marL="342900" rtl="0" algn="l">
              <a:lnSpc>
                <a:spcPct val="100000"/>
              </a:lnSpc>
              <a:spcBef>
                <a:spcPts val="640"/>
              </a:spcBef>
              <a:spcAft>
                <a:spcPts val="0"/>
              </a:spcAft>
              <a:buSzPts val="1800"/>
              <a:buChar char="•"/>
            </a:pPr>
            <a:r>
              <a:rPr lang="fr-FR"/>
              <a:t>Zoothérapie</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Au programme</a:t>
            </a:r>
            <a:endParaRPr/>
          </a:p>
        </p:txBody>
      </p:sp>
      <p:sp>
        <p:nvSpPr>
          <p:cNvPr id="118" name="Google Shape;118;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Alimentation</a:t>
            </a:r>
            <a:endParaRPr/>
          </a:p>
          <a:p>
            <a:pPr indent="-342900" lvl="0" marL="342900" rtl="0" algn="l">
              <a:lnSpc>
                <a:spcPct val="100000"/>
              </a:lnSpc>
              <a:spcBef>
                <a:spcPts val="640"/>
              </a:spcBef>
              <a:spcAft>
                <a:spcPts val="0"/>
              </a:spcAft>
              <a:buClr>
                <a:schemeClr val="dk1"/>
              </a:buClr>
              <a:buSzPts val="3200"/>
              <a:buChar char="•"/>
            </a:pPr>
            <a:r>
              <a:rPr lang="fr-FR"/>
              <a:t>Mucites</a:t>
            </a:r>
            <a:endParaRPr/>
          </a:p>
          <a:p>
            <a:pPr indent="-342900" lvl="0" marL="342900" rtl="0" algn="l">
              <a:lnSpc>
                <a:spcPct val="100000"/>
              </a:lnSpc>
              <a:spcBef>
                <a:spcPts val="640"/>
              </a:spcBef>
              <a:spcAft>
                <a:spcPts val="0"/>
              </a:spcAft>
              <a:buClr>
                <a:schemeClr val="dk1"/>
              </a:buClr>
              <a:buSzPts val="3200"/>
              <a:buChar char="•"/>
            </a:pPr>
            <a:r>
              <a:rPr lang="fr-FR"/>
              <a:t>Vomissements</a:t>
            </a:r>
            <a:endParaRPr/>
          </a:p>
          <a:p>
            <a:pPr indent="-342900" lvl="0" marL="342900" rtl="0" algn="l">
              <a:lnSpc>
                <a:spcPct val="100000"/>
              </a:lnSpc>
              <a:spcBef>
                <a:spcPts val="640"/>
              </a:spcBef>
              <a:spcAft>
                <a:spcPts val="0"/>
              </a:spcAft>
              <a:buClr>
                <a:schemeClr val="dk1"/>
              </a:buClr>
              <a:buSzPts val="3200"/>
              <a:buChar char="•"/>
            </a:pPr>
            <a:r>
              <a:rPr lang="fr-FR"/>
              <a:t>Prévention infectieuse</a:t>
            </a:r>
            <a:endParaRPr/>
          </a:p>
          <a:p>
            <a:pPr indent="-342900" lvl="0" marL="342900" rtl="0" algn="l">
              <a:lnSpc>
                <a:spcPct val="100000"/>
              </a:lnSpc>
              <a:spcBef>
                <a:spcPts val="640"/>
              </a:spcBef>
              <a:spcAft>
                <a:spcPts val="0"/>
              </a:spcAft>
              <a:buClr>
                <a:schemeClr val="dk1"/>
              </a:buClr>
              <a:buSzPts val="3200"/>
              <a:buChar char="•"/>
            </a:pPr>
            <a:r>
              <a:rPr lang="fr-FR"/>
              <a:t>…..</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Douleur </a:t>
            </a:r>
            <a:endParaRPr/>
          </a:p>
        </p:txBody>
      </p:sp>
      <p:pic>
        <p:nvPicPr>
          <p:cNvPr id="124" name="Google Shape;124;p7"/>
          <p:cNvPicPr preferRelativeResize="0"/>
          <p:nvPr>
            <p:ph idx="1" type="body"/>
          </p:nvPr>
        </p:nvPicPr>
        <p:blipFill rotWithShape="1">
          <a:blip r:embed="rId3">
            <a:alphaModFix/>
          </a:blip>
          <a:srcRect b="33178" l="31293" r="24855" t="22274"/>
          <a:stretch/>
        </p:blipFill>
        <p:spPr>
          <a:xfrm>
            <a:off x="179512" y="1340768"/>
            <a:ext cx="3528392" cy="2016224"/>
          </a:xfrm>
          <a:prstGeom prst="rect">
            <a:avLst/>
          </a:prstGeom>
          <a:noFill/>
          <a:ln>
            <a:noFill/>
          </a:ln>
        </p:spPr>
      </p:pic>
      <p:pic>
        <p:nvPicPr>
          <p:cNvPr id="125" name="Google Shape;125;p7"/>
          <p:cNvPicPr preferRelativeResize="0"/>
          <p:nvPr/>
        </p:nvPicPr>
        <p:blipFill rotWithShape="1">
          <a:blip r:embed="rId4">
            <a:alphaModFix/>
          </a:blip>
          <a:srcRect b="34599" l="30707" r="24801" t="16401"/>
          <a:stretch/>
        </p:blipFill>
        <p:spPr>
          <a:xfrm>
            <a:off x="3219649" y="3339043"/>
            <a:ext cx="5680618" cy="3518967"/>
          </a:xfrm>
          <a:prstGeom prst="rect">
            <a:avLst/>
          </a:prstGeom>
          <a:noFill/>
          <a:ln>
            <a:noFill/>
          </a:ln>
        </p:spPr>
      </p:pic>
      <p:pic>
        <p:nvPicPr>
          <p:cNvPr id="126" name="Google Shape;126;p7"/>
          <p:cNvPicPr preferRelativeResize="0"/>
          <p:nvPr/>
        </p:nvPicPr>
        <p:blipFill rotWithShape="1">
          <a:blip r:embed="rId5">
            <a:alphaModFix/>
          </a:blip>
          <a:srcRect b="0" l="0" r="0" t="0"/>
          <a:stretch/>
        </p:blipFill>
        <p:spPr>
          <a:xfrm>
            <a:off x="4111320" y="1340775"/>
            <a:ext cx="4524224" cy="2247475"/>
          </a:xfrm>
          <a:prstGeom prst="rect">
            <a:avLst/>
          </a:prstGeom>
          <a:noFill/>
          <a:ln>
            <a:noFill/>
          </a:ln>
        </p:spPr>
      </p:pic>
      <p:pic>
        <p:nvPicPr>
          <p:cNvPr id="127" name="Google Shape;127;p7"/>
          <p:cNvPicPr preferRelativeResize="0"/>
          <p:nvPr/>
        </p:nvPicPr>
        <p:blipFill rotWithShape="1">
          <a:blip r:embed="rId6">
            <a:alphaModFix/>
          </a:blip>
          <a:srcRect b="0" l="0" r="0" t="0"/>
          <a:stretch/>
        </p:blipFill>
        <p:spPr>
          <a:xfrm>
            <a:off x="840042" y="4036735"/>
            <a:ext cx="1758940" cy="704979"/>
          </a:xfrm>
          <a:prstGeom prst="rect">
            <a:avLst/>
          </a:prstGeom>
          <a:noFill/>
          <a:ln>
            <a:noFill/>
          </a:ln>
        </p:spPr>
      </p:pic>
      <p:pic>
        <p:nvPicPr>
          <p:cNvPr id="128" name="Google Shape;128;p7"/>
          <p:cNvPicPr preferRelativeResize="0"/>
          <p:nvPr/>
        </p:nvPicPr>
        <p:blipFill rotWithShape="1">
          <a:blip r:embed="rId7">
            <a:alphaModFix/>
          </a:blip>
          <a:srcRect b="0" l="0" r="0" t="0"/>
          <a:stretch/>
        </p:blipFill>
        <p:spPr>
          <a:xfrm>
            <a:off x="219375" y="3894125"/>
            <a:ext cx="3000275" cy="99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4a2a44e935_0_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t/>
            </a:r>
            <a:endParaRPr/>
          </a:p>
        </p:txBody>
      </p:sp>
      <p:sp>
        <p:nvSpPr>
          <p:cNvPr id="134" name="Google Shape;134;g24a2a44e935_0_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a:p>
        </p:txBody>
      </p:sp>
      <p:pic>
        <p:nvPicPr>
          <p:cNvPr id="135" name="Google Shape;135;g24a2a44e935_0_3"/>
          <p:cNvPicPr preferRelativeResize="0"/>
          <p:nvPr/>
        </p:nvPicPr>
        <p:blipFill rotWithShape="1">
          <a:blip r:embed="rId3">
            <a:alphaModFix/>
          </a:blip>
          <a:srcRect b="6393" l="17659" r="19113" t="13181"/>
          <a:stretch/>
        </p:blipFill>
        <p:spPr>
          <a:xfrm>
            <a:off x="378775" y="109650"/>
            <a:ext cx="4392576" cy="3142949"/>
          </a:xfrm>
          <a:prstGeom prst="rect">
            <a:avLst/>
          </a:prstGeom>
          <a:noFill/>
          <a:ln>
            <a:noFill/>
          </a:ln>
        </p:spPr>
      </p:pic>
      <p:pic>
        <p:nvPicPr>
          <p:cNvPr id="136" name="Google Shape;136;g24a2a44e935_0_3"/>
          <p:cNvPicPr preferRelativeResize="0"/>
          <p:nvPr/>
        </p:nvPicPr>
        <p:blipFill rotWithShape="1">
          <a:blip r:embed="rId4">
            <a:alphaModFix/>
          </a:blip>
          <a:srcRect b="7420" l="17407" r="19040" t="12005"/>
          <a:stretch/>
        </p:blipFill>
        <p:spPr>
          <a:xfrm>
            <a:off x="4069682" y="3292475"/>
            <a:ext cx="4761970" cy="3396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457200" y="2858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fr-FR"/>
              <a:t>Douleurs neuropathiques </a:t>
            </a:r>
            <a:endParaRPr/>
          </a:p>
        </p:txBody>
      </p:sp>
      <p:sp>
        <p:nvSpPr>
          <p:cNvPr id="142" name="Google Shape;142;p8"/>
          <p:cNvSpPr txBox="1"/>
          <p:nvPr>
            <p:ph idx="1" type="body"/>
          </p:nvPr>
        </p:nvSpPr>
        <p:spPr>
          <a:xfrm>
            <a:off x="457200" y="164007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fr-FR"/>
              <a:t>Echelle DN4P </a:t>
            </a:r>
            <a:endParaRPr/>
          </a:p>
          <a:p>
            <a:pPr indent="-342900" lvl="0" marL="342900" rtl="0" algn="l">
              <a:lnSpc>
                <a:spcPct val="100000"/>
              </a:lnSpc>
              <a:spcBef>
                <a:spcPts val="640"/>
              </a:spcBef>
              <a:spcAft>
                <a:spcPts val="0"/>
              </a:spcAft>
              <a:buClr>
                <a:schemeClr val="dk1"/>
              </a:buClr>
              <a:buSzPts val="3200"/>
              <a:buChar char="•"/>
            </a:pPr>
            <a:r>
              <a:rPr lang="fr-FR"/>
              <a:t>Positif si ≥3/7</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id="143" name="Google Shape;143;p8"/>
          <p:cNvPicPr preferRelativeResize="0"/>
          <p:nvPr/>
        </p:nvPicPr>
        <p:blipFill rotWithShape="1">
          <a:blip r:embed="rId3">
            <a:alphaModFix/>
          </a:blip>
          <a:srcRect b="2401" l="36613" r="26769" t="10101"/>
          <a:stretch/>
        </p:blipFill>
        <p:spPr>
          <a:xfrm>
            <a:off x="4382478" y="1171601"/>
            <a:ext cx="4178770" cy="56166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2019-02-21T10:21:38Z</dcterms:created>
  <dc:creator>NEUMANN Florent</dc:creator>
</cp:coreProperties>
</file>