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8" r:id="rId4"/>
    <p:sldMasterId id="2147483721" r:id="rId5"/>
    <p:sldMasterId id="2147483734" r:id="rId6"/>
  </p:sldMasterIdLst>
  <p:notesMasterIdLst>
    <p:notesMasterId r:id="rId48"/>
  </p:notesMasterIdLst>
  <p:sldIdLst>
    <p:sldId id="281" r:id="rId7"/>
    <p:sldId id="348" r:id="rId8"/>
    <p:sldId id="349" r:id="rId9"/>
    <p:sldId id="305" r:id="rId10"/>
    <p:sldId id="350" r:id="rId11"/>
    <p:sldId id="351" r:id="rId12"/>
    <p:sldId id="352" r:id="rId13"/>
    <p:sldId id="267" r:id="rId14"/>
    <p:sldId id="353" r:id="rId15"/>
    <p:sldId id="356" r:id="rId16"/>
    <p:sldId id="357" r:id="rId17"/>
    <p:sldId id="312" r:id="rId18"/>
    <p:sldId id="313" r:id="rId19"/>
    <p:sldId id="308" r:id="rId20"/>
    <p:sldId id="311" r:id="rId21"/>
    <p:sldId id="315" r:id="rId22"/>
    <p:sldId id="317" r:id="rId23"/>
    <p:sldId id="318" r:id="rId24"/>
    <p:sldId id="319" r:id="rId25"/>
    <p:sldId id="346" r:id="rId26"/>
    <p:sldId id="347" r:id="rId27"/>
    <p:sldId id="340" r:id="rId28"/>
    <p:sldId id="341" r:id="rId29"/>
    <p:sldId id="342" r:id="rId30"/>
    <p:sldId id="343" r:id="rId31"/>
    <p:sldId id="320" r:id="rId32"/>
    <p:sldId id="303" r:id="rId33"/>
    <p:sldId id="358" r:id="rId34"/>
    <p:sldId id="359" r:id="rId35"/>
    <p:sldId id="360" r:id="rId36"/>
    <p:sldId id="361" r:id="rId37"/>
    <p:sldId id="362" r:id="rId38"/>
    <p:sldId id="371" r:id="rId39"/>
    <p:sldId id="372" r:id="rId40"/>
    <p:sldId id="363" r:id="rId41"/>
    <p:sldId id="364" r:id="rId42"/>
    <p:sldId id="365" r:id="rId43"/>
    <p:sldId id="366" r:id="rId44"/>
    <p:sldId id="367" r:id="rId45"/>
    <p:sldId id="368" r:id="rId46"/>
    <p:sldId id="369" r:id="rId4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C7D"/>
    <a:srgbClr val="059ABD"/>
    <a:srgbClr val="DE2EB8"/>
    <a:srgbClr val="41D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>
        <p:scale>
          <a:sx n="60" d="100"/>
          <a:sy n="60" d="100"/>
        </p:scale>
        <p:origin x="-3330" y="-1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9E060-C791-446E-936C-9D8840111EA1}" type="datetimeFigureOut">
              <a:rPr lang="fr-FR" smtClean="0"/>
              <a:pPr/>
              <a:t>31/08/2021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30CCB-1F18-44F4-A53F-6FD3479D58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427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1A15-F46D-499A-9056-57046BE6EF4F}" type="datetimeFigureOut">
              <a:rPr lang="fr-FR" smtClean="0"/>
              <a:pPr/>
              <a:t>31/08/2021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B897-2005-4837-994D-A4FF43A9510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226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1A15-F46D-499A-9056-57046BE6EF4F}" type="datetimeFigureOut">
              <a:rPr lang="fr-FR" smtClean="0"/>
              <a:pPr/>
              <a:t>31/08/2021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B897-2005-4837-994D-A4FF43A9510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07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1A15-F46D-499A-9056-57046BE6EF4F}" type="datetimeFigureOut">
              <a:rPr lang="fr-FR" smtClean="0"/>
              <a:pPr/>
              <a:t>31/08/2021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B897-2005-4837-994D-A4FF43A9510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90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B19A-C765-4F21-BFB5-BF728D8DFBE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31/08/2021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B7EA-F039-4F99-BF1C-AE4C8FC485F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70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B19A-C765-4F21-BFB5-BF728D8DFBE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31/08/2021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B7EA-F039-4F99-BF1C-AE4C8FC485F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78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B19A-C765-4F21-BFB5-BF728D8DFBE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31/08/2021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B7EA-F039-4F99-BF1C-AE4C8FC485F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15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B19A-C765-4F21-BFB5-BF728D8DFBE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31/08/2021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B7EA-F039-4F99-BF1C-AE4C8FC485F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26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B19A-C765-4F21-BFB5-BF728D8DFBE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31/08/2021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B7EA-F039-4F99-BF1C-AE4C8FC485F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85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B19A-C765-4F21-BFB5-BF728D8DFBE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31/08/2021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B7EA-F039-4F99-BF1C-AE4C8FC485F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61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B19A-C765-4F21-BFB5-BF728D8DFBE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31/08/2021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B7EA-F039-4F99-BF1C-AE4C8FC485F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82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B19A-C765-4F21-BFB5-BF728D8DFBE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31/08/2021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B7EA-F039-4F99-BF1C-AE4C8FC485F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0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1A15-F46D-499A-9056-57046BE6EF4F}" type="datetimeFigureOut">
              <a:rPr lang="fr-FR" smtClean="0"/>
              <a:pPr/>
              <a:t>31/08/2021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B897-2005-4837-994D-A4FF43A9510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583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B19A-C765-4F21-BFB5-BF728D8DFBE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31/08/2021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B7EA-F039-4F99-BF1C-AE4C8FC485F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16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B19A-C765-4F21-BFB5-BF728D8DFBE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31/08/2021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B7EA-F039-4F99-BF1C-AE4C8FC485F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34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B19A-C765-4F21-BFB5-BF728D8DFBE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31/08/2021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B7EA-F039-4F99-BF1C-AE4C8FC485F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40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5DE8E76-8FCD-4887-905A-980295402704}" type="datetimeFigureOut">
              <a:rPr lang="fr-FR"/>
              <a:pPr>
                <a:defRPr/>
              </a:pPr>
              <a:t>31/08/2021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5476CFB-AE67-4B51-996E-37D4CE68DD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161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5126578-943F-4BBD-AAE4-78C952E94F2B}" type="datetimeFigureOut">
              <a:rPr lang="fr-FR"/>
              <a:pPr>
                <a:defRPr/>
              </a:pPr>
              <a:t>31/08/2021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4723618-27E8-40C4-9FDA-7228ED120E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673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BABAF3A-83A4-48A3-9FF5-616E9095857C}" type="datetimeFigureOut">
              <a:rPr lang="fr-FR"/>
              <a:pPr>
                <a:defRPr/>
              </a:pPr>
              <a:t>31/08/2021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198F102-0B82-4E60-94F4-09F5E890BF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404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348C61B-DFBB-45ED-A704-093B138A3486}" type="datetimeFigureOut">
              <a:rPr lang="fr-FR"/>
              <a:pPr>
                <a:defRPr/>
              </a:pPr>
              <a:t>31/08/2021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7220E07-99A7-40E6-8E29-3072159CC4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538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86852C2-EB8F-4375-AADA-1283C9C2F509}" type="datetimeFigureOut">
              <a:rPr lang="fr-FR"/>
              <a:pPr>
                <a:defRPr/>
              </a:pPr>
              <a:t>31/08/2021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CD8EF37-5CC3-4A0E-A310-F9EF8712A8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542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559BB6E-3FE2-4783-BC32-A990234E7809}" type="datetimeFigureOut">
              <a:rPr lang="fr-FR"/>
              <a:pPr>
                <a:defRPr/>
              </a:pPr>
              <a:t>31/08/2021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2B5DFB2-F496-4AEE-AEE1-DBCA31F9CA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707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A369C99-111B-403B-BA72-7B8669185C66}" type="datetimeFigureOut">
              <a:rPr lang="fr-FR"/>
              <a:pPr>
                <a:defRPr/>
              </a:pPr>
              <a:t>31/08/2021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D886AD6-810A-4B54-80BF-8DF9B21258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66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1A15-F46D-499A-9056-57046BE6EF4F}" type="datetimeFigureOut">
              <a:rPr lang="fr-FR" smtClean="0"/>
              <a:pPr/>
              <a:t>31/08/2021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B897-2005-4837-994D-A4FF43A9510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343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C69C265-5813-4307-B1B1-F129B4CB1BBE}" type="datetimeFigureOut">
              <a:rPr lang="fr-FR"/>
              <a:pPr>
                <a:defRPr/>
              </a:pPr>
              <a:t>31/08/2021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695B1DE-0855-41ED-A7FC-2B2AE89755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132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7F79FCC-1DB3-4FE9-9232-ECA13EACF1B3}" type="datetimeFigureOut">
              <a:rPr lang="fr-FR"/>
              <a:pPr>
                <a:defRPr/>
              </a:pPr>
              <a:t>31/08/2021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0A6ABEF-52D5-43C6-876C-87460F14EC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430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822DB0C-BF1C-4768-8763-BFA63B0513DE}" type="datetimeFigureOut">
              <a:rPr lang="fr-FR"/>
              <a:pPr>
                <a:defRPr/>
              </a:pPr>
              <a:t>31/08/2021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FB3A40E-551C-4736-8B94-F961FD7FCC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5400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7375023-F819-4D2F-BEC3-835BE57868CA}" type="datetimeFigureOut">
              <a:rPr lang="fr-FR"/>
              <a:pPr>
                <a:defRPr/>
              </a:pPr>
              <a:t>31/08/2021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49E2D7E-08A8-4DC2-8031-C35A5A47D0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335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Oval 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Oval 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Oval 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Oval 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Oval 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9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fr-FR" altLang="fr-FR" noProof="0"/>
              <a:t>Cliquez pour modifier le style du titre</a:t>
            </a:r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fr-FR" altLang="fr-FR" noProof="0"/>
              <a:t>Cliquez pour modifier le style des sous-titres du masque</a:t>
            </a:r>
          </a:p>
        </p:txBody>
      </p:sp>
      <p:sp>
        <p:nvSpPr>
          <p:cNvPr id="11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2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3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FC76A-CAC6-4F98-85C1-EE506FB852A1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57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18CF0-3B2F-4CC5-AF4C-C643370557F1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377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B71EC-15A1-4C8E-9FC5-07EE8FFDEC3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703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BCD19-6E90-49A3-9380-7A0D0D432066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943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FDDBE-9495-43A7-9FA0-D59226427883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526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6E933-8CF6-44DC-9892-17935ECB0BCE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0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1A15-F46D-499A-9056-57046BE6EF4F}" type="datetimeFigureOut">
              <a:rPr lang="fr-FR" smtClean="0"/>
              <a:pPr/>
              <a:t>31/08/2021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B897-2005-4837-994D-A4FF43A9510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5498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86474-6432-4BF5-A156-13B2C7CA415E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688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795C6-7EF3-4F2D-89AA-149425F5AF90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5671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D0608-FCCC-42FD-B8B1-C510F0AAF390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417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0564A-7462-4A90-973E-CC9280E2F5F6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789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B5955-BB06-4B1F-B75E-5CACF74D6397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693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E99E4-02C2-49F4-9FFA-89F04B16F1CD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249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Oval 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Oval 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Oval 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Oval 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Oval 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9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fr-FR" altLang="fr-FR" noProof="0"/>
              <a:t>Cliquez pour modifier le style du titre</a:t>
            </a:r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fr-FR" altLang="fr-FR" noProof="0"/>
              <a:t>Cliquez pour modifier le style des sous-titres du masque</a:t>
            </a:r>
          </a:p>
        </p:txBody>
      </p:sp>
      <p:sp>
        <p:nvSpPr>
          <p:cNvPr id="11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2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3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FC76A-CAC6-4F98-85C1-EE506FB852A1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471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18CF0-3B2F-4CC5-AF4C-C643370557F1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620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B71EC-15A1-4C8E-9FC5-07EE8FFDEC3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500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BCD19-6E90-49A3-9380-7A0D0D432066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7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1A15-F46D-499A-9056-57046BE6EF4F}" type="datetimeFigureOut">
              <a:rPr lang="fr-FR" smtClean="0"/>
              <a:pPr/>
              <a:t>31/08/2021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B897-2005-4837-994D-A4FF43A9510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3524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FDDBE-9495-43A7-9FA0-D59226427883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23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6E933-8CF6-44DC-9892-17935ECB0BCE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266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86474-6432-4BF5-A156-13B2C7CA415E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251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795C6-7EF3-4F2D-89AA-149425F5AF90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393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D0608-FCCC-42FD-B8B1-C510F0AAF390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191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0564A-7462-4A90-973E-CC9280E2F5F6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891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B5955-BB06-4B1F-B75E-5CACF74D6397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277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E99E4-02C2-49F4-9FFA-89F04B16F1CD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553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Oval 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Oval 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Oval 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Oval 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Oval 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9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fr-FR" altLang="fr-FR" noProof="0"/>
              <a:t>Cliquez pour modifier le style du titre</a:t>
            </a:r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fr-FR" altLang="fr-FR" noProof="0"/>
              <a:t>Cliquez pour modifier le style des sous-titres du masque</a:t>
            </a:r>
          </a:p>
        </p:txBody>
      </p:sp>
      <p:sp>
        <p:nvSpPr>
          <p:cNvPr id="11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2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3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FC76A-CAC6-4F98-85C1-EE506FB852A1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214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18CF0-3B2F-4CC5-AF4C-C643370557F1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9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1A15-F46D-499A-9056-57046BE6EF4F}" type="datetimeFigureOut">
              <a:rPr lang="fr-FR" smtClean="0"/>
              <a:pPr/>
              <a:t>31/08/2021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B897-2005-4837-994D-A4FF43A9510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342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B71EC-15A1-4C8E-9FC5-07EE8FFDEC3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871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BCD19-6E90-49A3-9380-7A0D0D432066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373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FDDBE-9495-43A7-9FA0-D59226427883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7976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6E933-8CF6-44DC-9892-17935ECB0BCE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635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86474-6432-4BF5-A156-13B2C7CA415E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144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795C6-7EF3-4F2D-89AA-149425F5AF90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093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D0608-FCCC-42FD-B8B1-C510F0AAF390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18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0564A-7462-4A90-973E-CC9280E2F5F6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250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B5955-BB06-4B1F-B75E-5CACF74D6397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794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E99E4-02C2-49F4-9FFA-89F04B16F1CD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4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1A15-F46D-499A-9056-57046BE6EF4F}" type="datetimeFigureOut">
              <a:rPr lang="fr-FR" smtClean="0"/>
              <a:pPr/>
              <a:t>31/08/2021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B897-2005-4837-994D-A4FF43A9510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9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1A15-F46D-499A-9056-57046BE6EF4F}" type="datetimeFigureOut">
              <a:rPr lang="fr-FR" smtClean="0"/>
              <a:pPr/>
              <a:t>31/08/2021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B897-2005-4837-994D-A4FF43A9510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10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1A15-F46D-499A-9056-57046BE6EF4F}" type="datetimeFigureOut">
              <a:rPr lang="fr-FR" smtClean="0"/>
              <a:pPr/>
              <a:t>31/08/2021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B897-2005-4837-994D-A4FF43A9510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93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E1A15-F46D-499A-9056-57046BE6EF4F}" type="datetimeFigureOut">
              <a:rPr lang="fr-FR" smtClean="0"/>
              <a:pPr/>
              <a:t>31/08/2021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2B897-2005-4837-994D-A4FF43A9510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50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DB19A-C765-4F21-BFB5-BF728D8DFBE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31/08/2021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3B7EA-F039-4F99-BF1C-AE4C8FC485F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6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CC194D8-0D85-44C6-A3FE-C29A1EF7A991}" type="datetimeFigureOut">
              <a:rPr lang="fr-FR"/>
              <a:pPr>
                <a:defRPr/>
              </a:pPr>
              <a:t>31/08/2021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4ADA55E-B121-4789-BD6A-DC35E7B1D1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96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Oval 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Oval 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5" name="Oval 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6" name="Oval 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8201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202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203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916B2-BD26-4BC6-B08E-0E2A072CAEF3}" type="slidenum">
              <a:rPr lang="fr-FR" alt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0447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Oval 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Oval 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5" name="Oval 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6" name="Oval 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8201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202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203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916B2-BD26-4BC6-B08E-0E2A072CAEF3}" type="slidenum">
              <a:rPr lang="fr-FR" alt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8179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Oval 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Oval 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5" name="Oval 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6" name="Oval 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8201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202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203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916B2-BD26-4BC6-B08E-0E2A072CAEF3}" type="slidenum">
              <a:rPr lang="fr-FR" alt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7814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7139"/>
            <a:ext cx="9144000" cy="6858000"/>
          </a:xfrm>
          <a:prstGeom prst="rect">
            <a:avLst/>
          </a:prstGeom>
          <a:solidFill>
            <a:schemeClr val="bg1"/>
          </a:solidFill>
          <a:ln w="25400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" descr="1ddbe6c2-7583-4235-85d4-21f46f309fff@eurprd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55876" y="-3213485"/>
            <a:ext cx="2232248" cy="889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3429000"/>
            <a:ext cx="8280920" cy="936104"/>
          </a:xfrm>
        </p:spPr>
        <p:txBody>
          <a:bodyPr>
            <a:noAutofit/>
          </a:bodyPr>
          <a:lstStyle/>
          <a:p>
            <a:pPr algn="l"/>
            <a:r>
              <a:rPr lang="fr-FR" sz="2400" b="1" dirty="0" smtClean="0">
                <a:solidFill>
                  <a:srgbClr val="CC6699"/>
                </a:solidFill>
              </a:rPr>
              <a:t>Equipe Ressource et Soins Palliatifs Pédiatriques de Bourgogne </a:t>
            </a:r>
          </a:p>
          <a:p>
            <a:r>
              <a:rPr lang="fr-FR" sz="2400" b="1" dirty="0" smtClean="0">
                <a:solidFill>
                  <a:srgbClr val="CC6699"/>
                </a:solidFill>
              </a:rPr>
              <a:t>ERRSPP  Virgule</a:t>
            </a:r>
            <a:endParaRPr lang="fr-FR" sz="2400" b="1" dirty="0">
              <a:solidFill>
                <a:srgbClr val="CC66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2" t="11494" r="26494" b="7892"/>
          <a:stretch/>
        </p:blipFill>
        <p:spPr bwMode="auto">
          <a:xfrm rot="20304442">
            <a:off x="858620" y="4481048"/>
            <a:ext cx="2043901" cy="202738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33185" y="2204864"/>
            <a:ext cx="7027247" cy="1512168"/>
          </a:xfrm>
        </p:spPr>
        <p:txBody>
          <a:bodyPr>
            <a:normAutofit/>
          </a:bodyPr>
          <a:lstStyle/>
          <a:p>
            <a:pPr algn="l"/>
            <a:r>
              <a:rPr lang="fr-FR" b="1" dirty="0" smtClean="0">
                <a:solidFill>
                  <a:srgbClr val="993366"/>
                </a:solidFill>
              </a:rPr>
              <a:t>Soins palliatifs pédiatriques</a:t>
            </a:r>
            <a:endParaRPr lang="fr-FR" b="1" dirty="0">
              <a:solidFill>
                <a:srgbClr val="993366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15766" y="4701232"/>
            <a:ext cx="5076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Claire Briandet, </a:t>
            </a: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</a:rPr>
              <a:t>Onco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 Pédiatre</a:t>
            </a:r>
          </a:p>
        </p:txBody>
      </p:sp>
    </p:spTree>
    <p:extLst>
      <p:ext uri="{BB962C8B-B14F-4D97-AF65-F5344CB8AC3E}">
        <p14:creationId xmlns:p14="http://schemas.microsoft.com/office/powerpoint/2010/main" val="277343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7030A0"/>
                </a:solidFill>
              </a:rPr>
              <a:t>La cancérologie pédiatrique</a:t>
            </a:r>
            <a:br>
              <a:rPr lang="fr-FR" dirty="0">
                <a:solidFill>
                  <a:srgbClr val="7030A0"/>
                </a:solidFill>
              </a:rPr>
            </a:b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Projet curatif pour quasi tous les patients (idée de la mort présente dans le conscient de tous les parents d’enfant atteint de cancer)</a:t>
            </a:r>
          </a:p>
          <a:p>
            <a:endParaRPr lang="fr-FR" dirty="0"/>
          </a:p>
          <a:p>
            <a:r>
              <a:rPr lang="fr-FR" dirty="0"/>
              <a:t>Phase de rémission pour quasi tous les patients </a:t>
            </a:r>
          </a:p>
          <a:p>
            <a:r>
              <a:rPr lang="fr-FR" dirty="0" err="1"/>
              <a:t>Svt</a:t>
            </a:r>
            <a:r>
              <a:rPr lang="fr-FR" dirty="0"/>
              <a:t> encore espoir guérison si rechute </a:t>
            </a:r>
          </a:p>
        </p:txBody>
      </p:sp>
    </p:spTree>
    <p:extLst>
      <p:ext uri="{BB962C8B-B14F-4D97-AF65-F5344CB8AC3E}">
        <p14:creationId xmlns:p14="http://schemas.microsoft.com/office/powerpoint/2010/main" val="254677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L’annonce du passage en soins palliatifs : un nouveau séisme </a:t>
            </a:r>
          </a:p>
          <a:p>
            <a:r>
              <a:rPr lang="fr-FR" dirty="0"/>
              <a:t>SP = « annonce sans projet »</a:t>
            </a:r>
          </a:p>
          <a:p>
            <a:r>
              <a:rPr lang="fr-FR" dirty="0"/>
              <a:t>Difficultés acceptation des SP </a:t>
            </a:r>
            <a:r>
              <a:rPr lang="fr-FR" dirty="0" smtClean="0"/>
              <a:t>pour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</a:t>
            </a:r>
            <a:r>
              <a:rPr lang="fr-FR" dirty="0"/>
              <a:t>patient	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entourage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</a:t>
            </a:r>
            <a:r>
              <a:rPr lang="fr-FR" dirty="0"/>
              <a:t>soignants</a:t>
            </a:r>
          </a:p>
          <a:p>
            <a:r>
              <a:rPr lang="fr-FR" dirty="0" smtClean="0"/>
              <a:t>Respect </a:t>
            </a:r>
            <a:r>
              <a:rPr lang="fr-FR" dirty="0"/>
              <a:t>de la vie</a:t>
            </a:r>
          </a:p>
          <a:p>
            <a:r>
              <a:rPr lang="fr-FR" dirty="0" smtClean="0"/>
              <a:t>Eviter </a:t>
            </a:r>
            <a:r>
              <a:rPr lang="fr-FR" dirty="0"/>
              <a:t>obstination déraisonnable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78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ddbe6c2-7583-4235-85d4-21f46f309fff@eurprd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69642" y="1267351"/>
            <a:ext cx="2204716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6717432" cy="1143000"/>
          </a:xfrm>
        </p:spPr>
        <p:txBody>
          <a:bodyPr>
            <a:noAutofit/>
          </a:bodyPr>
          <a:lstStyle/>
          <a:p>
            <a:pPr algn="l"/>
            <a:r>
              <a:rPr lang="fr-FR" sz="3600" b="1" dirty="0">
                <a:solidFill>
                  <a:srgbClr val="059ABD"/>
                </a:solidFill>
              </a:rPr>
              <a:t>Actions auprès de </a:t>
            </a:r>
            <a:r>
              <a:rPr lang="fr-FR" sz="3600" b="1" dirty="0" smtClean="0">
                <a:solidFill>
                  <a:srgbClr val="059ABD"/>
                </a:solidFill>
              </a:rPr>
              <a:t>l’enfant</a:t>
            </a:r>
            <a:r>
              <a:rPr lang="fr-FR" sz="3600" b="1" u="sng" dirty="0"/>
              <a:t/>
            </a:r>
            <a:br>
              <a:rPr lang="fr-FR" sz="3600" b="1" u="sng" dirty="0"/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7979" y="1328531"/>
            <a:ext cx="7848872" cy="4525963"/>
          </a:xfrm>
        </p:spPr>
        <p:txBody>
          <a:bodyPr>
            <a:noAutofit/>
          </a:bodyPr>
          <a:lstStyle/>
          <a:p>
            <a:pPr algn="just"/>
            <a:r>
              <a:rPr lang="fr-FR" sz="2400" dirty="0" smtClean="0"/>
              <a:t>Se déplacer dans la </a:t>
            </a:r>
            <a:r>
              <a:rPr lang="fr-FR" sz="2400" b="1" dirty="0" smtClean="0"/>
              <a:t>structure</a:t>
            </a:r>
            <a:r>
              <a:rPr lang="fr-FR" sz="2400" dirty="0" smtClean="0"/>
              <a:t> ou à </a:t>
            </a:r>
            <a:r>
              <a:rPr lang="fr-FR" sz="2400" b="1" dirty="0" smtClean="0"/>
              <a:t>domicile</a:t>
            </a:r>
            <a:r>
              <a:rPr lang="fr-FR" sz="2400" dirty="0" smtClean="0"/>
              <a:t> pour entrer en relation avec l’enfant et établir une relation de confiance.</a:t>
            </a:r>
            <a:endParaRPr lang="fr-FR" sz="1000" dirty="0" smtClean="0"/>
          </a:p>
          <a:p>
            <a:pPr marL="0" indent="0" algn="just">
              <a:buNone/>
            </a:pPr>
            <a:endParaRPr lang="fr-FR" sz="2400" dirty="0" smtClean="0"/>
          </a:p>
          <a:p>
            <a:pPr algn="just"/>
            <a:r>
              <a:rPr lang="fr-FR" sz="2400" dirty="0" smtClean="0"/>
              <a:t>S’assurer que l’enfant est </a:t>
            </a:r>
            <a:r>
              <a:rPr lang="fr-FR" sz="2400" b="1" dirty="0" smtClean="0"/>
              <a:t>informé</a:t>
            </a:r>
            <a:r>
              <a:rPr lang="fr-FR" sz="2400" dirty="0" smtClean="0"/>
              <a:t> de façon claire et régulière de l’évolution de sa maladie.</a:t>
            </a:r>
            <a:endParaRPr lang="fr-FR" sz="1000" dirty="0" smtClean="0"/>
          </a:p>
          <a:p>
            <a:pPr marL="0" indent="0" algn="just">
              <a:buNone/>
            </a:pPr>
            <a:endParaRPr lang="fr-FR" sz="2400" dirty="0"/>
          </a:p>
          <a:p>
            <a:pPr algn="just"/>
            <a:r>
              <a:rPr lang="fr-FR" sz="2400" b="1" dirty="0"/>
              <a:t>Evaluer</a:t>
            </a:r>
            <a:r>
              <a:rPr lang="fr-FR" sz="2400" dirty="0"/>
              <a:t> alors globalement sa situation sociale, psychologique, physique (douleurs, asthénie, nutrition...)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733256"/>
            <a:ext cx="1228983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02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ddbe6c2-7583-4235-85d4-21f46f309fff@eurprd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69642" y="1283034"/>
            <a:ext cx="2204716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7979" y="260648"/>
            <a:ext cx="6717432" cy="1143000"/>
          </a:xfrm>
        </p:spPr>
        <p:txBody>
          <a:bodyPr>
            <a:noAutofit/>
          </a:bodyPr>
          <a:lstStyle/>
          <a:p>
            <a:pPr algn="l"/>
            <a:r>
              <a:rPr lang="fr-FR" sz="3600" b="1" dirty="0">
                <a:solidFill>
                  <a:srgbClr val="059ABD"/>
                </a:solidFill>
              </a:rPr>
              <a:t>Actions auprès de </a:t>
            </a:r>
            <a:r>
              <a:rPr lang="fr-FR" sz="3600" b="1" dirty="0" smtClean="0">
                <a:solidFill>
                  <a:srgbClr val="059ABD"/>
                </a:solidFill>
              </a:rPr>
              <a:t>l’enfant</a:t>
            </a:r>
            <a:r>
              <a:rPr lang="fr-FR" sz="3600" b="1" u="sng" dirty="0"/>
              <a:t/>
            </a:r>
            <a:br>
              <a:rPr lang="fr-FR" sz="3600" b="1" u="sng" dirty="0"/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568951" cy="41044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r-FR" sz="2400" dirty="0"/>
              <a:t>Elaborer ou aider à élaborer un </a:t>
            </a:r>
            <a:r>
              <a:rPr lang="fr-FR" sz="2400" b="1" dirty="0"/>
              <a:t>projet de soin et de </a:t>
            </a:r>
            <a:r>
              <a:rPr lang="fr-FR" sz="2400" b="1" dirty="0" smtClean="0"/>
              <a:t>vie</a:t>
            </a:r>
          </a:p>
          <a:p>
            <a:pPr>
              <a:lnSpc>
                <a:spcPct val="90000"/>
              </a:lnSpc>
              <a:buNone/>
            </a:pPr>
            <a:endParaRPr lang="fr-FR" sz="800" dirty="0"/>
          </a:p>
          <a:p>
            <a:pPr>
              <a:lnSpc>
                <a:spcPct val="90000"/>
              </a:lnSpc>
            </a:pPr>
            <a:r>
              <a:rPr lang="fr-FR" sz="2400" dirty="0"/>
              <a:t>Favoriser sa </a:t>
            </a:r>
            <a:r>
              <a:rPr lang="fr-FR" sz="2400" b="1" dirty="0">
                <a:solidFill>
                  <a:srgbClr val="E02C7D"/>
                </a:solidFill>
              </a:rPr>
              <a:t>qualité de </a:t>
            </a:r>
            <a:r>
              <a:rPr lang="fr-FR" sz="2400" b="1" dirty="0" smtClean="0">
                <a:solidFill>
                  <a:srgbClr val="E02C7D"/>
                </a:solidFill>
              </a:rPr>
              <a:t>vie</a:t>
            </a:r>
          </a:p>
          <a:p>
            <a:pPr>
              <a:lnSpc>
                <a:spcPct val="90000"/>
              </a:lnSpc>
            </a:pPr>
            <a:endParaRPr lang="fr-FR" sz="800" u="sng" dirty="0"/>
          </a:p>
          <a:p>
            <a:pPr>
              <a:lnSpc>
                <a:spcPct val="90000"/>
              </a:lnSpc>
            </a:pPr>
            <a:r>
              <a:rPr lang="fr-FR" sz="2400" dirty="0"/>
              <a:t>Proposer un avis d’« expert » concernant les </a:t>
            </a:r>
            <a:r>
              <a:rPr lang="fr-FR" sz="2400" b="1" dirty="0"/>
              <a:t>soins de confort</a:t>
            </a:r>
            <a:r>
              <a:rPr lang="fr-FR" sz="2400" dirty="0"/>
              <a:t>, les pansements, l’évaluation de la douleur et l’utilisation de protocoles de PEC médicamenteuses (PCA, MEOPA..) de techniques non médicamenteuses (massages, hypno-analgésie, relaxation..), une aide à la prescription (symptômes de fin de vie</a:t>
            </a:r>
            <a:r>
              <a:rPr lang="fr-FR" sz="2400" dirty="0" smtClean="0"/>
              <a:t>…)</a:t>
            </a:r>
          </a:p>
          <a:p>
            <a:pPr>
              <a:lnSpc>
                <a:spcPct val="90000"/>
              </a:lnSpc>
              <a:buNone/>
            </a:pPr>
            <a:endParaRPr lang="fr-FR" sz="800" dirty="0"/>
          </a:p>
          <a:p>
            <a:pPr>
              <a:lnSpc>
                <a:spcPct val="90000"/>
              </a:lnSpc>
            </a:pPr>
            <a:r>
              <a:rPr lang="fr-FR" sz="2400" dirty="0"/>
              <a:t>L’accompagner « humainement », écoute et disponibilité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733256"/>
            <a:ext cx="1228983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66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468560" y="404664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rgbClr val="059ABD"/>
                </a:solidFill>
              </a:rPr>
              <a:t>Actions auprès de l’entourage</a:t>
            </a:r>
            <a:r>
              <a:rPr lang="fr-FR" sz="3600" b="1" u="sng" dirty="0"/>
              <a:t/>
            </a:r>
            <a:br>
              <a:rPr lang="fr-FR" sz="3600" b="1" u="sng" dirty="0"/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340768"/>
            <a:ext cx="6203032" cy="4525963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Associer les parents à la prise en charge en s’attachant à respecter au mieux </a:t>
            </a:r>
            <a:r>
              <a:rPr lang="fr-FR" b="1" dirty="0"/>
              <a:t>leurs choix et ceux de l’enfant</a:t>
            </a:r>
            <a:r>
              <a:rPr lang="fr-FR" dirty="0"/>
              <a:t> (maintien à domicile...)</a:t>
            </a:r>
          </a:p>
          <a:p>
            <a:endParaRPr lang="fr-FR" dirty="0"/>
          </a:p>
          <a:p>
            <a:r>
              <a:rPr lang="fr-FR" dirty="0"/>
              <a:t>S’assurer qu’ils sont maintenus dans leur </a:t>
            </a:r>
            <a:r>
              <a:rPr lang="fr-FR" b="1" dirty="0"/>
              <a:t>rôle de parents </a:t>
            </a:r>
            <a:r>
              <a:rPr lang="fr-FR" dirty="0"/>
              <a:t>(participation aux soins, nouvelles compétences..)</a:t>
            </a:r>
          </a:p>
          <a:p>
            <a:endParaRPr lang="fr-FR" dirty="0"/>
          </a:p>
          <a:p>
            <a:r>
              <a:rPr lang="fr-FR" dirty="0"/>
              <a:t>Les rassurer</a:t>
            </a:r>
          </a:p>
          <a:p>
            <a:endParaRPr lang="fr-FR" dirty="0"/>
          </a:p>
          <a:p>
            <a:r>
              <a:rPr lang="fr-FR" dirty="0"/>
              <a:t>Evaluer les </a:t>
            </a:r>
            <a:r>
              <a:rPr lang="fr-FR" b="1" dirty="0"/>
              <a:t>ressources</a:t>
            </a:r>
            <a:r>
              <a:rPr lang="fr-FR" dirty="0"/>
              <a:t> de l’entourage, leurs besoins, leurs </a:t>
            </a:r>
            <a:r>
              <a:rPr lang="fr-FR" dirty="0" smtClean="0"/>
              <a:t>limites (ex: financières)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2" descr="1ddbe6c2-7583-4235-85d4-21f46f309fff@eurprd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14" y="0"/>
            <a:ext cx="20859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733256"/>
            <a:ext cx="1228983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13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84584" y="404664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rgbClr val="059ABD"/>
                </a:solidFill>
              </a:rPr>
              <a:t>Actions auprès de l’entourage</a:t>
            </a:r>
            <a:r>
              <a:rPr lang="fr-FR" sz="3600" b="1" u="sng" dirty="0"/>
              <a:t/>
            </a:r>
            <a:br>
              <a:rPr lang="fr-FR" sz="3600" b="1" u="sng" dirty="0"/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340768"/>
            <a:ext cx="6203032" cy="4525963"/>
          </a:xfrm>
        </p:spPr>
        <p:txBody>
          <a:bodyPr>
            <a:noAutofit/>
          </a:bodyPr>
          <a:lstStyle/>
          <a:p>
            <a:r>
              <a:rPr lang="fr-FR" sz="2500" dirty="0"/>
              <a:t>Soutenir </a:t>
            </a:r>
            <a:r>
              <a:rPr lang="fr-FR" sz="2500" b="1" dirty="0"/>
              <a:t>moralement</a:t>
            </a:r>
            <a:r>
              <a:rPr lang="fr-FR" sz="2500" dirty="0"/>
              <a:t> (impuissance, détresse, anxiété), </a:t>
            </a:r>
            <a:r>
              <a:rPr lang="fr-FR" sz="2500" b="1" dirty="0"/>
              <a:t>physiquement</a:t>
            </a:r>
            <a:r>
              <a:rPr lang="fr-FR" sz="2500" dirty="0"/>
              <a:t> (épuisement), </a:t>
            </a:r>
            <a:r>
              <a:rPr lang="fr-FR" sz="2500" b="1" dirty="0"/>
              <a:t>socialement</a:t>
            </a:r>
            <a:r>
              <a:rPr lang="fr-FR" sz="2500" dirty="0"/>
              <a:t> (arrêt de travail, garde de la fratrie, trajets..)</a:t>
            </a:r>
          </a:p>
          <a:p>
            <a:endParaRPr lang="fr-FR" sz="2500" dirty="0"/>
          </a:p>
          <a:p>
            <a:r>
              <a:rPr lang="fr-FR" sz="2500" dirty="0"/>
              <a:t>Accompagner, cheminer (</a:t>
            </a:r>
            <a:r>
              <a:rPr lang="fr-FR" sz="2500" b="1" dirty="0"/>
              <a:t>écoute</a:t>
            </a:r>
            <a:r>
              <a:rPr lang="fr-FR" sz="2500" dirty="0"/>
              <a:t>)</a:t>
            </a:r>
          </a:p>
          <a:p>
            <a:endParaRPr lang="fr-FR" sz="2500" dirty="0"/>
          </a:p>
          <a:p>
            <a:r>
              <a:rPr lang="fr-FR" sz="2500" dirty="0"/>
              <a:t>Rester en contact </a:t>
            </a:r>
            <a:r>
              <a:rPr lang="fr-FR" sz="2500" b="1" dirty="0"/>
              <a:t>après le décès</a:t>
            </a:r>
            <a:r>
              <a:rPr lang="fr-FR" sz="2500" dirty="0"/>
              <a:t>, suivi de deuil avec la psychologue de l’équipe et les ressources locales </a:t>
            </a:r>
            <a:r>
              <a:rPr lang="fr-FR" sz="2500" dirty="0" smtClean="0"/>
              <a:t>(ex: associations...)</a:t>
            </a:r>
            <a:endParaRPr lang="fr-FR" sz="2500" dirty="0"/>
          </a:p>
        </p:txBody>
      </p:sp>
      <p:pic>
        <p:nvPicPr>
          <p:cNvPr id="4" name="Picture 2" descr="1ddbe6c2-7583-4235-85d4-21f46f309fff@eurprd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14" y="0"/>
            <a:ext cx="20859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733256"/>
            <a:ext cx="1228983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3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717432" cy="1143000"/>
          </a:xfrm>
        </p:spPr>
        <p:txBody>
          <a:bodyPr>
            <a:noAutofit/>
          </a:bodyPr>
          <a:lstStyle/>
          <a:p>
            <a:pPr algn="l"/>
            <a:r>
              <a:rPr lang="fr-FR" sz="3600" b="1" dirty="0">
                <a:solidFill>
                  <a:srgbClr val="059ABD"/>
                </a:solidFill>
              </a:rPr>
              <a:t>Actions auprès de </a:t>
            </a:r>
            <a:r>
              <a:rPr lang="fr-FR" sz="3600" b="1" dirty="0" smtClean="0">
                <a:solidFill>
                  <a:srgbClr val="059ABD"/>
                </a:solidFill>
              </a:rPr>
              <a:t>la fratrie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85999" y="1628800"/>
            <a:ext cx="6672809" cy="422623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r-FR" sz="2400" dirty="0"/>
              <a:t>La maladie d’un frère ou d’une sœur </a:t>
            </a:r>
            <a:r>
              <a:rPr lang="fr-FR" sz="2400" dirty="0" smtClean="0"/>
              <a:t>déclenche toute </a:t>
            </a:r>
            <a:r>
              <a:rPr lang="fr-FR" sz="2400" dirty="0"/>
              <a:t>une série de conséquences à court, moyen et </a:t>
            </a:r>
            <a:r>
              <a:rPr lang="fr-FR" sz="2400" dirty="0" smtClean="0"/>
              <a:t>long </a:t>
            </a:r>
            <a:r>
              <a:rPr lang="fr-FR" sz="2400" dirty="0"/>
              <a:t>termes et laisse des traces durables et variées</a:t>
            </a:r>
          </a:p>
          <a:p>
            <a:pPr>
              <a:lnSpc>
                <a:spcPct val="90000"/>
              </a:lnSpc>
            </a:pPr>
            <a:endParaRPr lang="fr-FR" sz="2400" dirty="0"/>
          </a:p>
          <a:p>
            <a:pPr>
              <a:lnSpc>
                <a:spcPct val="90000"/>
              </a:lnSpc>
            </a:pPr>
            <a:r>
              <a:rPr lang="fr-FR" sz="2400" dirty="0"/>
              <a:t>La </a:t>
            </a:r>
            <a:r>
              <a:rPr lang="fr-FR" sz="2400" b="1" dirty="0"/>
              <a:t>PEC</a:t>
            </a:r>
            <a:r>
              <a:rPr lang="fr-FR" sz="2400" dirty="0"/>
              <a:t> de la fratrie, dès l’annonce du </a:t>
            </a:r>
            <a:r>
              <a:rPr lang="fr-FR" sz="2400" dirty="0" smtClean="0"/>
              <a:t>diagnostic, doit </a:t>
            </a:r>
            <a:r>
              <a:rPr lang="fr-FR" sz="2400" dirty="0"/>
              <a:t>être partie intégrante des soins palliatifs</a:t>
            </a:r>
          </a:p>
          <a:p>
            <a:pPr>
              <a:lnSpc>
                <a:spcPct val="90000"/>
              </a:lnSpc>
            </a:pPr>
            <a:endParaRPr lang="fr-FR" sz="2400" dirty="0"/>
          </a:p>
          <a:p>
            <a:pPr>
              <a:lnSpc>
                <a:spcPct val="90000"/>
              </a:lnSpc>
            </a:pPr>
            <a:r>
              <a:rPr lang="fr-FR" sz="2400" dirty="0"/>
              <a:t>Une information leur sera fournie </a:t>
            </a:r>
            <a:r>
              <a:rPr lang="fr-FR" sz="2400" b="1" dirty="0"/>
              <a:t>selon leur âge </a:t>
            </a:r>
            <a:r>
              <a:rPr lang="fr-FR" sz="2400" b="1" dirty="0" smtClean="0"/>
              <a:t>et capacités </a:t>
            </a:r>
            <a:r>
              <a:rPr lang="fr-FR" sz="2400" b="1" dirty="0"/>
              <a:t>de compréhension</a:t>
            </a:r>
          </a:p>
          <a:p>
            <a:pPr>
              <a:lnSpc>
                <a:spcPct val="90000"/>
              </a:lnSpc>
            </a:pPr>
            <a:endParaRPr lang="fr-FR" sz="2000" dirty="0"/>
          </a:p>
        </p:txBody>
      </p:sp>
      <p:pic>
        <p:nvPicPr>
          <p:cNvPr id="5" name="Picture 2" descr="1ddbe6c2-7583-4235-85d4-21f46f309fff@eurprd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20859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733256"/>
            <a:ext cx="1228983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8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717432" cy="1143000"/>
          </a:xfrm>
        </p:spPr>
        <p:txBody>
          <a:bodyPr>
            <a:noAutofit/>
          </a:bodyPr>
          <a:lstStyle/>
          <a:p>
            <a:pPr algn="l"/>
            <a:r>
              <a:rPr lang="fr-FR" sz="3600" b="1" dirty="0">
                <a:solidFill>
                  <a:srgbClr val="059ABD"/>
                </a:solidFill>
              </a:rPr>
              <a:t>Actions auprès de </a:t>
            </a:r>
            <a:r>
              <a:rPr lang="fr-FR" sz="3600" b="1" dirty="0" smtClean="0">
                <a:solidFill>
                  <a:srgbClr val="059ABD"/>
                </a:solidFill>
              </a:rPr>
              <a:t>la fratrie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55776" y="1567333"/>
            <a:ext cx="6203032" cy="4525963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fr-FR" sz="2400" dirty="0"/>
              <a:t>Pour la fratrie c’est difficile</a:t>
            </a: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fr-FR" sz="2400" dirty="0" smtClean="0"/>
              <a:t>- moins </a:t>
            </a:r>
            <a:r>
              <a:rPr lang="fr-FR" sz="2400" dirty="0"/>
              <a:t>de présence des parents, stress, tristesse 	de voir son frère, sa sœur malade, mais aussi </a:t>
            </a:r>
            <a:r>
              <a:rPr lang="fr-FR" sz="2400" dirty="0" smtClean="0"/>
              <a:t>jalousie </a:t>
            </a:r>
            <a:r>
              <a:rPr lang="fr-FR" sz="2400" dirty="0"/>
              <a:t>de voir toute l’attention qui lui est portée</a:t>
            </a:r>
          </a:p>
          <a:p>
            <a:pPr algn="just">
              <a:lnSpc>
                <a:spcPct val="90000"/>
              </a:lnSpc>
            </a:pPr>
            <a:endParaRPr lang="fr-FR" sz="2400" dirty="0"/>
          </a:p>
          <a:p>
            <a:pPr algn="just">
              <a:lnSpc>
                <a:spcPct val="90000"/>
              </a:lnSpc>
            </a:pPr>
            <a:r>
              <a:rPr lang="fr-FR" sz="2400" dirty="0"/>
              <a:t>Il faut faciliter la </a:t>
            </a:r>
            <a:r>
              <a:rPr lang="fr-FR" sz="2400" b="1" dirty="0"/>
              <a:t>place de l’enfant au sein de la fratrie</a:t>
            </a:r>
            <a:r>
              <a:rPr lang="fr-FR" sz="2400" dirty="0"/>
              <a:t> et impliquer celle-ci</a:t>
            </a:r>
          </a:p>
          <a:p>
            <a:pPr>
              <a:lnSpc>
                <a:spcPct val="90000"/>
              </a:lnSpc>
            </a:pPr>
            <a:endParaRPr lang="fr-FR" sz="2000" dirty="0"/>
          </a:p>
        </p:txBody>
      </p:sp>
      <p:pic>
        <p:nvPicPr>
          <p:cNvPr id="5" name="Picture 2" descr="1ddbe6c2-7583-4235-85d4-21f46f309fff@eurprd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20859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733256"/>
            <a:ext cx="1228983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72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6807" y="3068960"/>
            <a:ext cx="8229600" cy="3129211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fr-FR" dirty="0"/>
              <a:t>= </a:t>
            </a:r>
            <a:r>
              <a:rPr lang="fr-FR" sz="2800" dirty="0"/>
              <a:t>sur sa </a:t>
            </a:r>
            <a:r>
              <a:rPr lang="fr-FR" sz="2800" b="1" dirty="0" smtClean="0"/>
              <a:t>demande </a:t>
            </a:r>
            <a:endParaRPr lang="fr-FR" sz="2800" b="1" dirty="0"/>
          </a:p>
          <a:p>
            <a:pPr>
              <a:lnSpc>
                <a:spcPct val="90000"/>
              </a:lnSpc>
              <a:buNone/>
            </a:pPr>
            <a:endParaRPr lang="fr-FR" sz="2800" dirty="0"/>
          </a:p>
          <a:p>
            <a:pPr>
              <a:lnSpc>
                <a:spcPct val="90000"/>
              </a:lnSpc>
            </a:pPr>
            <a:r>
              <a:rPr lang="fr-FR" sz="2800" dirty="0"/>
              <a:t>Apporter un </a:t>
            </a:r>
            <a:r>
              <a:rPr lang="fr-FR" sz="2800" b="1" dirty="0"/>
              <a:t>regard extérieur</a:t>
            </a:r>
            <a:r>
              <a:rPr lang="fr-FR" sz="2800" dirty="0"/>
              <a:t>, sans doute plus objectif, moins dans l’émotionnel et l’attachement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2" descr="1ddbe6c2-7583-4235-85d4-21f46f309fff@eurprd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69642" y="-3469642"/>
            <a:ext cx="2204716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577979" y="1709936"/>
            <a:ext cx="67174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 dirty="0" smtClean="0">
                <a:solidFill>
                  <a:srgbClr val="059ABD"/>
                </a:solidFill>
              </a:rPr>
              <a:t>Actions auprès des équipes</a:t>
            </a:r>
            <a:endParaRPr lang="fr-FR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733256"/>
            <a:ext cx="1228983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6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2693304"/>
            <a:ext cx="8229600" cy="33279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sz="2800" dirty="0"/>
              <a:t>Proposer, être et faire avec, réfléchir ensemble au « </a:t>
            </a:r>
            <a:r>
              <a:rPr lang="fr-FR" sz="2800" b="1" dirty="0" smtClean="0"/>
              <a:t>prendre soin</a:t>
            </a:r>
            <a:r>
              <a:rPr lang="fr-FR" sz="2800" dirty="0"/>
              <a:t> » du patient.</a:t>
            </a:r>
          </a:p>
          <a:p>
            <a:pPr algn="just"/>
            <a:r>
              <a:rPr lang="fr-FR" sz="2800" dirty="0"/>
              <a:t>Conseiller, </a:t>
            </a:r>
            <a:r>
              <a:rPr lang="fr-FR" sz="2800" b="1" dirty="0"/>
              <a:t>former</a:t>
            </a:r>
          </a:p>
          <a:p>
            <a:pPr algn="just"/>
            <a:r>
              <a:rPr lang="fr-FR" sz="2800" b="1" dirty="0"/>
              <a:t>Soutenir</a:t>
            </a:r>
          </a:p>
          <a:p>
            <a:pPr algn="just"/>
            <a:r>
              <a:rPr lang="fr-FR" sz="2800" dirty="0"/>
              <a:t>Coordonner, organiser</a:t>
            </a:r>
          </a:p>
          <a:p>
            <a:pPr algn="just"/>
            <a:r>
              <a:rPr lang="fr-FR" sz="2800" dirty="0"/>
              <a:t>Participer à la </a:t>
            </a:r>
            <a:r>
              <a:rPr lang="fr-FR" sz="2800" b="1" dirty="0"/>
              <a:t>réflexion éthique</a:t>
            </a:r>
          </a:p>
          <a:p>
            <a:pPr algn="just"/>
            <a:r>
              <a:rPr lang="fr-FR" sz="2800" dirty="0"/>
              <a:t>Participer aux </a:t>
            </a:r>
            <a:r>
              <a:rPr lang="fr-FR" sz="2800" b="1" dirty="0"/>
              <a:t>réunions</a:t>
            </a:r>
            <a:r>
              <a:rPr lang="fr-FR" sz="2800" dirty="0"/>
              <a:t> de synthèse</a:t>
            </a:r>
          </a:p>
          <a:p>
            <a:pPr algn="just"/>
            <a:r>
              <a:rPr lang="fr-FR" sz="2800" dirty="0"/>
              <a:t>Participer à </a:t>
            </a:r>
            <a:r>
              <a:rPr lang="fr-FR" sz="2800" b="1" dirty="0"/>
              <a:t>l’analyse de la pratique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Picture 2" descr="1ddbe6c2-7583-4235-85d4-21f46f309fff@eurprd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69642" y="-3469642"/>
            <a:ext cx="2204716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683568" y="1633217"/>
            <a:ext cx="67174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 dirty="0" smtClean="0">
                <a:solidFill>
                  <a:srgbClr val="059ABD"/>
                </a:solidFill>
              </a:rPr>
              <a:t>Actions auprès des équipes</a:t>
            </a:r>
            <a:endParaRPr lang="fr-FR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733256"/>
            <a:ext cx="1228983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10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35938" cy="4967287"/>
          </a:xfrm>
        </p:spPr>
        <p:txBody>
          <a:bodyPr/>
          <a:lstStyle/>
          <a:p>
            <a:pPr>
              <a:defRPr/>
            </a:pPr>
            <a:r>
              <a:rPr lang="fr-FR" altLang="fr-FR" sz="2400" dirty="0" smtClean="0">
                <a:cs typeface="Arial" charset="0"/>
              </a:rPr>
              <a:t>Les soins palliatifs doivent être introduits qu’à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fr-FR" altLang="fr-FR" sz="2400" dirty="0" smtClean="0">
                <a:cs typeface="Arial" charset="0"/>
              </a:rPr>
              <a:t>la phase terminale de la maladie</a:t>
            </a:r>
          </a:p>
          <a:p>
            <a:pPr marL="0" indent="0">
              <a:buFont typeface="Arial" pitchFamily="34" charset="0"/>
              <a:buNone/>
              <a:defRPr/>
            </a:pPr>
            <a:endParaRPr lang="fr-FR" altLang="fr-FR" sz="2400" dirty="0" smtClean="0">
              <a:cs typeface="Arial" charset="0"/>
            </a:endParaRPr>
          </a:p>
          <a:p>
            <a:pPr>
              <a:defRPr/>
            </a:pPr>
            <a:r>
              <a:rPr lang="fr-FR" altLang="fr-FR" sz="2400" dirty="0" smtClean="0">
                <a:cs typeface="Arial" charset="0"/>
              </a:rPr>
              <a:t>Les soins palliatifs accélèrent le décès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fr-FR" altLang="fr-FR" sz="2400" dirty="0" smtClean="0">
                <a:cs typeface="Arial" charset="0"/>
              </a:rPr>
              <a:t>(euthanasie)</a:t>
            </a:r>
          </a:p>
          <a:p>
            <a:pPr marL="0" indent="0">
              <a:buFont typeface="Arial" pitchFamily="34" charset="0"/>
              <a:buNone/>
              <a:defRPr/>
            </a:pPr>
            <a:endParaRPr lang="fr-FR" altLang="fr-FR" sz="2400" dirty="0" smtClean="0">
              <a:cs typeface="Arial" charset="0"/>
            </a:endParaRPr>
          </a:p>
          <a:p>
            <a:pPr>
              <a:defRPr/>
            </a:pPr>
            <a:r>
              <a:rPr lang="fr-FR" altLang="fr-FR" sz="2400" dirty="0" smtClean="0">
                <a:cs typeface="Arial" charset="0"/>
              </a:rPr>
              <a:t>Les enfants oublient la douleur</a:t>
            </a:r>
          </a:p>
          <a:p>
            <a:pPr>
              <a:defRPr/>
            </a:pPr>
            <a:endParaRPr lang="fr-FR" altLang="fr-FR" sz="2400" dirty="0" smtClean="0">
              <a:cs typeface="Arial" charset="0"/>
            </a:endParaRPr>
          </a:p>
          <a:p>
            <a:pPr>
              <a:defRPr/>
            </a:pPr>
            <a:r>
              <a:rPr lang="fr-FR" altLang="fr-FR" sz="2400" dirty="0" smtClean="0">
                <a:cs typeface="Arial" charset="0"/>
              </a:rPr>
              <a:t>Les soins palliatifs sont réservés aux enfants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fr-FR" altLang="fr-FR" sz="2400" smtClean="0">
                <a:cs typeface="Arial" charset="0"/>
              </a:rPr>
              <a:t>atteints </a:t>
            </a:r>
            <a:r>
              <a:rPr lang="fr-FR" altLang="fr-FR" sz="2400" dirty="0" smtClean="0">
                <a:cs typeface="Arial" charset="0"/>
              </a:rPr>
              <a:t>d’un cancer </a:t>
            </a:r>
            <a:endParaRPr lang="fr-FR" altLang="fr-FR" sz="2400" dirty="0">
              <a:cs typeface="Arial" charset="0"/>
            </a:endParaRPr>
          </a:p>
        </p:txBody>
      </p:sp>
      <p:pic>
        <p:nvPicPr>
          <p:cNvPr id="2140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42298">
            <a:off x="77788" y="60325"/>
            <a:ext cx="1230312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020" name="Picture 2" descr="1ddbe6c2-7583-4235-85d4-21f46f309fff@eurprd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0"/>
            <a:ext cx="2085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80513" cy="1341438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500">
              <a:solidFill>
                <a:srgbClr val="FFFFFF"/>
              </a:solidFill>
            </a:endParaRPr>
          </a:p>
        </p:txBody>
      </p:sp>
      <p:sp>
        <p:nvSpPr>
          <p:cNvPr id="2140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altLang="fr-FR" smtClean="0">
                <a:solidFill>
                  <a:srgbClr val="000000"/>
                </a:solidFill>
              </a:rPr>
              <a:t>Quelques mythes…. TENACES!</a:t>
            </a:r>
            <a:endParaRPr lang="fr-FR" altLang="fr-FR" b="1" smtClean="0">
              <a:solidFill>
                <a:schemeClr val="bg1"/>
              </a:solidFill>
            </a:endParaRPr>
          </a:p>
        </p:txBody>
      </p:sp>
      <p:pic>
        <p:nvPicPr>
          <p:cNvPr id="2140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732463"/>
            <a:ext cx="1228726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30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6342" y="630287"/>
            <a:ext cx="8197528" cy="5463009"/>
          </a:xfrm>
        </p:spPr>
        <p:txBody>
          <a:bodyPr/>
          <a:lstStyle/>
          <a:p>
            <a:pPr>
              <a:buFontTx/>
              <a:buNone/>
            </a:pPr>
            <a:endParaRPr lang="fr-FR" altLang="fr-FR" sz="2900" dirty="0">
              <a:cs typeface="Arial" charset="0"/>
            </a:endParaRPr>
          </a:p>
          <a:p>
            <a:pPr marL="0" indent="0">
              <a:buNone/>
            </a:pPr>
            <a:endParaRPr lang="fr-FR" altLang="fr-FR" sz="2800" dirty="0"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77011" y="1609846"/>
            <a:ext cx="2710755" cy="49154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altLang="fr-FR" sz="2000" b="1" dirty="0">
                <a:solidFill>
                  <a:srgbClr val="BBE0E3">
                    <a:lumMod val="50000"/>
                  </a:srgbClr>
                </a:solidFill>
                <a:cs typeface="Arial" charset="0"/>
              </a:rPr>
              <a:t>Dès le diagnostic d’une maladie potentiellement fatale </a:t>
            </a:r>
          </a:p>
          <a:p>
            <a:endParaRPr lang="fr-FR" altLang="fr-FR" sz="2000" b="1" dirty="0">
              <a:solidFill>
                <a:srgbClr val="BBE0E3">
                  <a:lumMod val="50000"/>
                </a:srgbClr>
              </a:solidFill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altLang="fr-FR" sz="2000" b="1" dirty="0">
                <a:solidFill>
                  <a:srgbClr val="BBE0E3">
                    <a:lumMod val="50000"/>
                  </a:srgbClr>
                </a:solidFill>
                <a:cs typeface="Arial" charset="0"/>
              </a:rPr>
              <a:t>Tout au long de la vie de l’enfant (que l’enfant reçoive ou non un traitement curatif)</a:t>
            </a:r>
          </a:p>
          <a:p>
            <a:endParaRPr lang="fr-FR" altLang="fr-FR" sz="2000" b="1" dirty="0">
              <a:solidFill>
                <a:srgbClr val="BBE0E3">
                  <a:lumMod val="50000"/>
                </a:srgbClr>
              </a:solidFill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altLang="fr-FR" sz="2000" b="1" dirty="0">
                <a:solidFill>
                  <a:srgbClr val="BBE0E3">
                    <a:lumMod val="50000"/>
                  </a:srgbClr>
                </a:solidFill>
                <a:cs typeface="Arial" charset="0"/>
              </a:rPr>
              <a:t>Au moment de sa mort</a:t>
            </a:r>
          </a:p>
          <a:p>
            <a:endParaRPr lang="fr-FR" altLang="fr-FR" sz="2000" b="1" dirty="0">
              <a:solidFill>
                <a:srgbClr val="BBE0E3">
                  <a:lumMod val="50000"/>
                </a:srgbClr>
              </a:solidFill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altLang="fr-FR" sz="2000" b="1" dirty="0">
                <a:solidFill>
                  <a:srgbClr val="BBE0E3">
                    <a:lumMod val="50000"/>
                  </a:srgbClr>
                </a:solidFill>
                <a:cs typeface="Arial" charset="0"/>
              </a:rPr>
              <a:t>Durant le processus de deuil</a:t>
            </a:r>
            <a:endParaRPr lang="fr-FR" sz="2000" b="1" dirty="0">
              <a:solidFill>
                <a:srgbClr val="BBE0E3">
                  <a:lumMod val="5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2457289" y="3740324"/>
            <a:ext cx="4915496" cy="65454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733256"/>
            <a:ext cx="1228983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3403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971600" y="272913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bg1"/>
                </a:solidFill>
              </a:rPr>
              <a:t>Quand?</a:t>
            </a:r>
            <a:endParaRPr lang="fr-F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4000" b="1" dirty="0" smtClean="0">
                <a:solidFill>
                  <a:srgbClr val="059ABD"/>
                </a:solidFill>
              </a:rPr>
              <a:t>Les soins palliatifs pédiatriques</a:t>
            </a:r>
            <a:endParaRPr lang="fr-FR" sz="4000" b="1" dirty="0">
              <a:solidFill>
                <a:srgbClr val="059ABD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3488" y="3188568"/>
            <a:ext cx="6400800" cy="1752600"/>
          </a:xfrm>
        </p:spPr>
        <p:txBody>
          <a:bodyPr/>
          <a:lstStyle/>
          <a:p>
            <a:pPr algn="l"/>
            <a:r>
              <a:rPr lang="fr-FR" b="1" dirty="0" smtClean="0">
                <a:solidFill>
                  <a:srgbClr val="41D2CF"/>
                </a:solidFill>
              </a:rPr>
              <a:t>Par qui ?</a:t>
            </a:r>
            <a:endParaRPr lang="fr-FR" b="1" dirty="0">
              <a:solidFill>
                <a:srgbClr val="41D2CF"/>
              </a:solidFill>
            </a:endParaRPr>
          </a:p>
        </p:txBody>
      </p:sp>
      <p:pic>
        <p:nvPicPr>
          <p:cNvPr id="4" name="Picture 2" descr="1ddbe6c2-7583-4235-85d4-21f46f309fff@eurprd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69642" y="1283034"/>
            <a:ext cx="2204716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733256"/>
            <a:ext cx="1228983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2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Par toutes les équipes référentes</a:t>
            </a:r>
          </a:p>
          <a:p>
            <a:pPr lvl="1"/>
            <a:r>
              <a:rPr lang="fr-FR" dirty="0" smtClean="0"/>
              <a:t>Hospitalières</a:t>
            </a:r>
          </a:p>
          <a:p>
            <a:pPr lvl="1"/>
            <a:r>
              <a:rPr lang="fr-FR" dirty="0" err="1" smtClean="0"/>
              <a:t>Extra-hospitalières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40394"/>
          </a:xfrm>
          <a:prstGeom prst="rect">
            <a:avLst/>
          </a:prstGeom>
          <a:solidFill>
            <a:srgbClr val="E02C7D"/>
          </a:solidFill>
          <a:ln>
            <a:solidFill>
              <a:srgbClr val="E02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4000" b="1" dirty="0" smtClean="0">
                <a:solidFill>
                  <a:schemeClr val="bg1"/>
                </a:solidFill>
              </a:rPr>
              <a:t>Par qui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19872" y="3789040"/>
            <a:ext cx="2304256" cy="984885"/>
          </a:xfrm>
          <a:prstGeom prst="rect">
            <a:avLst/>
          </a:prstGeom>
          <a:noFill/>
          <a:ln w="152400">
            <a:solidFill>
              <a:srgbClr val="E02C7D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500" b="1" dirty="0" smtClean="0">
              <a:sym typeface="Wingdings" pitchFamily="2" charset="2"/>
            </a:endParaRPr>
          </a:p>
          <a:p>
            <a:pPr algn="ctr"/>
            <a:r>
              <a:rPr lang="fr-FR" sz="2400" b="1" dirty="0" smtClean="0">
                <a:sym typeface="Wingdings" pitchFamily="2" charset="2"/>
              </a:rPr>
              <a:t>En soutien</a:t>
            </a:r>
          </a:p>
          <a:p>
            <a:pPr algn="ctr"/>
            <a:r>
              <a:rPr lang="fr-FR" sz="2400" b="1" dirty="0" smtClean="0">
                <a:sym typeface="Wingdings" pitchFamily="2" charset="2"/>
              </a:rPr>
              <a:t>Equipe Virgule</a:t>
            </a:r>
            <a:endParaRPr lang="fr-FR" sz="500" b="1" dirty="0" smtClean="0">
              <a:sym typeface="Wingdings" pitchFamily="2" charset="2"/>
            </a:endParaRPr>
          </a:p>
          <a:p>
            <a:pPr algn="ctr"/>
            <a:endParaRPr lang="fr-FR" sz="500" b="1" dirty="0"/>
          </a:p>
        </p:txBody>
      </p:sp>
    </p:spTree>
    <p:extLst>
      <p:ext uri="{BB962C8B-B14F-4D97-AF65-F5344CB8AC3E}">
        <p14:creationId xmlns:p14="http://schemas.microsoft.com/office/powerpoint/2010/main" val="288546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77242"/>
            <a:ext cx="4968552" cy="850106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fr-FR" altLang="fr-FR" sz="4000" b="1" dirty="0">
                <a:solidFill>
                  <a:srgbClr val="D60093"/>
                </a:solidFill>
                <a:latin typeface="Arial"/>
              </a:rPr>
              <a:t>Virgule</a:t>
            </a:r>
            <a:endParaRPr lang="fr-FR" sz="4000" b="1" dirty="0">
              <a:solidFill>
                <a:srgbClr val="D60093"/>
              </a:solidFill>
              <a:latin typeface="Arial"/>
            </a:endParaRPr>
          </a:p>
        </p:txBody>
      </p:sp>
      <p:pic>
        <p:nvPicPr>
          <p:cNvPr id="6" name="Picture 2" descr="1ddbe6c2-7583-4235-85d4-21f46f309fff@eurprd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14" y="0"/>
            <a:ext cx="20859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96752"/>
            <a:ext cx="7086453" cy="4891791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ERRSPP de Bourgogne : Equipe Ressource Régionale et Soins Palliatifs Pédiatriques</a:t>
            </a:r>
            <a:endParaRPr lang="fr-F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4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quipe pluridisciplinaire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fr-FR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Pédiatres : Dr BRIANDET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(50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 et </a:t>
            </a:r>
          </a:p>
          <a:p>
            <a:pPr marL="457200" lvl="1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 GALLO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(50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457200" lvl="1" indent="0">
              <a:buNone/>
            </a:pP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IDE : Delphine BREST (100%)</a:t>
            </a:r>
          </a:p>
          <a:p>
            <a:pPr marL="457200" lvl="1" indent="0">
              <a:buNone/>
            </a:pP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Psychologues :   Séverine LEBEAU (30%)</a:t>
            </a:r>
          </a:p>
          <a:p>
            <a:pPr marL="457200" lvl="1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Flora ROIZOT (70%)</a:t>
            </a:r>
          </a:p>
          <a:p>
            <a:pPr lvl="1"/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Assistante Sociale : Chloé ARNOULT (20%)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733256"/>
            <a:ext cx="1228983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386047"/>
            <a:ext cx="382270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31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0773" y="1412776"/>
            <a:ext cx="2674577" cy="1692188"/>
          </a:xfrm>
          <a:prstGeom prst="rect">
            <a:avLst/>
          </a:prstGeom>
          <a:noFill/>
          <a:ln w="762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Soutien</a:t>
            </a:r>
          </a:p>
          <a:p>
            <a:endParaRPr lang="fr-FR" sz="2000" b="1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 complémentaire</a:t>
            </a:r>
          </a:p>
        </p:txBody>
      </p:sp>
      <p:sp>
        <p:nvSpPr>
          <p:cNvPr id="9" name="Rectangle 8"/>
          <p:cNvSpPr/>
          <p:nvPr/>
        </p:nvSpPr>
        <p:spPr>
          <a:xfrm>
            <a:off x="4305616" y="1412776"/>
            <a:ext cx="2505397" cy="3384376"/>
          </a:xfrm>
          <a:prstGeom prst="rect">
            <a:avLst/>
          </a:prstGeom>
          <a:noFill/>
          <a:ln w="762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cas de maladie grave ou de polyhandicap </a:t>
            </a:r>
          </a:p>
          <a:p>
            <a:endParaRPr lang="fr-FR" sz="2000" b="1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évolution</a:t>
            </a:r>
          </a:p>
          <a:p>
            <a:endParaRPr lang="fr-FR" sz="2000" b="1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période anténatale jusqu’à l’adolescence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14531" y="4949299"/>
            <a:ext cx="2505397" cy="1648053"/>
          </a:xfrm>
          <a:prstGeom prst="rect">
            <a:avLst/>
          </a:prstGeom>
          <a:noFill/>
          <a:ln w="762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 aux situations pédiatriques complexes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70773" y="3284983"/>
            <a:ext cx="2674577" cy="3312369"/>
          </a:xfrm>
          <a:prstGeom prst="rect">
            <a:avLst/>
          </a:prstGeom>
          <a:noFill/>
          <a:ln w="762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soins palliatifs ne se limitent pas à la phase terminale.</a:t>
            </a:r>
          </a:p>
          <a:p>
            <a:endParaRPr lang="fr-FR" sz="2000" b="1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 durée n’est pas préétablie.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70774" y="404664"/>
            <a:ext cx="5349154" cy="914400"/>
          </a:xfrm>
          <a:prstGeom prst="rect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VIRGULE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733256"/>
            <a:ext cx="1228983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20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6200000">
            <a:off x="-293104" y="3109528"/>
            <a:ext cx="5112568" cy="1143000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9999"/>
                </a:solidFill>
                <a:latin typeface="Arial"/>
              </a:rPr>
              <a:t>Nos missions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87824" y="1124744"/>
            <a:ext cx="3826768" cy="532859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fr-FR" b="1" dirty="0" smtClean="0">
                <a:solidFill>
                  <a:srgbClr val="009999"/>
                </a:solidFill>
              </a:rPr>
              <a:t>accompagnement</a:t>
            </a:r>
            <a:r>
              <a:rPr lang="fr-FR" dirty="0" smtClean="0"/>
              <a:t> </a:t>
            </a:r>
            <a:r>
              <a:rPr lang="fr-FR" dirty="0"/>
              <a:t>de la famille pendant la maladie et/ou  après le décès </a:t>
            </a:r>
            <a:endParaRPr lang="fr-FR" dirty="0" smtClean="0"/>
          </a:p>
          <a:p>
            <a:pPr marL="0" lvl="0" indent="0">
              <a:buNone/>
            </a:pPr>
            <a:endParaRPr lang="fr-FR" sz="1300" dirty="0"/>
          </a:p>
          <a:p>
            <a:pPr lvl="0"/>
            <a:r>
              <a:rPr lang="fr-FR" dirty="0"/>
              <a:t>échange autour d'un </a:t>
            </a:r>
            <a:r>
              <a:rPr lang="fr-FR" b="1" dirty="0">
                <a:solidFill>
                  <a:srgbClr val="009999"/>
                </a:solidFill>
              </a:rPr>
              <a:t>projet de soins et de </a:t>
            </a:r>
            <a:r>
              <a:rPr lang="fr-FR" b="1" dirty="0" smtClean="0">
                <a:solidFill>
                  <a:srgbClr val="009999"/>
                </a:solidFill>
              </a:rPr>
              <a:t>vie</a:t>
            </a:r>
          </a:p>
          <a:p>
            <a:pPr marL="0" lvl="0" indent="0">
              <a:buNone/>
            </a:pPr>
            <a:endParaRPr lang="fr-FR" sz="1300" dirty="0"/>
          </a:p>
          <a:p>
            <a:pPr lvl="0"/>
            <a:r>
              <a:rPr lang="fr-FR" b="1" dirty="0">
                <a:solidFill>
                  <a:srgbClr val="009999"/>
                </a:solidFill>
              </a:rPr>
              <a:t>coordination</a:t>
            </a:r>
            <a:r>
              <a:rPr lang="fr-FR" dirty="0"/>
              <a:t> entre les hospitaliers, libéraux, médico-sociaux, </a:t>
            </a:r>
            <a:r>
              <a:rPr lang="fr-FR" dirty="0" smtClean="0"/>
              <a:t>…</a:t>
            </a:r>
          </a:p>
          <a:p>
            <a:pPr marL="0" lvl="0" indent="0">
              <a:buNone/>
            </a:pPr>
            <a:endParaRPr lang="fr-FR" sz="1400" dirty="0"/>
          </a:p>
          <a:p>
            <a:pPr lvl="0"/>
            <a:r>
              <a:rPr lang="fr-FR" b="1" dirty="0">
                <a:solidFill>
                  <a:srgbClr val="009999"/>
                </a:solidFill>
              </a:rPr>
              <a:t>soutien extérieur </a:t>
            </a:r>
            <a:r>
              <a:rPr lang="fr-FR" dirty="0"/>
              <a:t>pour votre équipe </a:t>
            </a:r>
            <a:endParaRPr lang="fr-FR" dirty="0" smtClean="0"/>
          </a:p>
          <a:p>
            <a:pPr marL="0" lvl="0" indent="0">
              <a:buNone/>
            </a:pPr>
            <a:endParaRPr lang="fr-FR" sz="1300" dirty="0"/>
          </a:p>
          <a:p>
            <a:pPr lvl="0"/>
            <a:r>
              <a:rPr lang="fr-FR" b="1" dirty="0">
                <a:solidFill>
                  <a:srgbClr val="009999"/>
                </a:solidFill>
              </a:rPr>
              <a:t>difficultés dans la prise en charge</a:t>
            </a:r>
            <a:r>
              <a:rPr lang="fr-FR" dirty="0"/>
              <a:t> de la douleur ou d’autres </a:t>
            </a:r>
            <a:r>
              <a:rPr lang="fr-FR" dirty="0" smtClean="0"/>
              <a:t>symptômes</a:t>
            </a:r>
          </a:p>
          <a:p>
            <a:pPr marL="0" lvl="0" indent="0">
              <a:buNone/>
            </a:pPr>
            <a:endParaRPr lang="fr-FR" sz="1300" dirty="0"/>
          </a:p>
          <a:p>
            <a:pPr lvl="0"/>
            <a:r>
              <a:rPr lang="fr-FR" dirty="0"/>
              <a:t>difficultés pour le </a:t>
            </a:r>
            <a:r>
              <a:rPr lang="fr-FR" b="1" dirty="0">
                <a:solidFill>
                  <a:srgbClr val="009999"/>
                </a:solidFill>
              </a:rPr>
              <a:t>maintien ou le retour à </a:t>
            </a:r>
            <a:r>
              <a:rPr lang="fr-FR" b="1" dirty="0" smtClean="0">
                <a:solidFill>
                  <a:srgbClr val="009999"/>
                </a:solidFill>
              </a:rPr>
              <a:t>domicile</a:t>
            </a:r>
          </a:p>
          <a:p>
            <a:pPr marL="0" lvl="0" indent="0">
              <a:buNone/>
            </a:pPr>
            <a:endParaRPr lang="fr-FR" sz="1400" dirty="0"/>
          </a:p>
          <a:p>
            <a:pPr lvl="0"/>
            <a:r>
              <a:rPr lang="fr-FR" b="1" dirty="0">
                <a:solidFill>
                  <a:srgbClr val="009999"/>
                </a:solidFill>
              </a:rPr>
              <a:t>questionnements </a:t>
            </a:r>
            <a:r>
              <a:rPr lang="fr-FR" b="1" dirty="0" smtClean="0">
                <a:solidFill>
                  <a:srgbClr val="009999"/>
                </a:solidFill>
              </a:rPr>
              <a:t>éthiques</a:t>
            </a:r>
          </a:p>
          <a:p>
            <a:pPr marL="0" lvl="0" indent="0">
              <a:buNone/>
            </a:pPr>
            <a:endParaRPr lang="fr-FR" sz="1400" dirty="0"/>
          </a:p>
          <a:p>
            <a:pPr lvl="0"/>
            <a:r>
              <a:rPr lang="fr-FR" b="1" dirty="0">
                <a:solidFill>
                  <a:srgbClr val="009999"/>
                </a:solidFill>
              </a:rPr>
              <a:t>information ou formation </a:t>
            </a:r>
            <a:r>
              <a:rPr lang="fr-FR" dirty="0"/>
              <a:t>en soins palliatifs pédiatriques</a:t>
            </a:r>
          </a:p>
          <a:p>
            <a:endParaRPr lang="fr-FR" dirty="0"/>
          </a:p>
        </p:txBody>
      </p:sp>
      <p:pic>
        <p:nvPicPr>
          <p:cNvPr id="5" name="Picture 2" descr="1ddbe6c2-7583-4235-85d4-21f46f309fff@eurprd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14" y="0"/>
            <a:ext cx="20859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733256"/>
            <a:ext cx="1228983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67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4000" b="1" dirty="0" smtClean="0">
                <a:solidFill>
                  <a:srgbClr val="059ABD"/>
                </a:solidFill>
              </a:rPr>
              <a:t>Les soins palliatifs pédiatriques</a:t>
            </a:r>
            <a:endParaRPr lang="fr-FR" sz="4000" b="1" dirty="0">
              <a:solidFill>
                <a:srgbClr val="059ABD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3488" y="3188568"/>
            <a:ext cx="6400800" cy="1752600"/>
          </a:xfrm>
        </p:spPr>
        <p:txBody>
          <a:bodyPr/>
          <a:lstStyle/>
          <a:p>
            <a:pPr algn="l"/>
            <a:r>
              <a:rPr lang="fr-FR" b="1" dirty="0" smtClean="0">
                <a:solidFill>
                  <a:srgbClr val="41D2CF"/>
                </a:solidFill>
              </a:rPr>
              <a:t>Où ?</a:t>
            </a:r>
            <a:endParaRPr lang="fr-FR" b="1" dirty="0">
              <a:solidFill>
                <a:srgbClr val="41D2CF"/>
              </a:solidFill>
            </a:endParaRPr>
          </a:p>
        </p:txBody>
      </p:sp>
      <p:pic>
        <p:nvPicPr>
          <p:cNvPr id="4" name="Picture 2" descr="1ddbe6c2-7583-4235-85d4-21f46f309fff@eurprd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69642" y="1283034"/>
            <a:ext cx="2204716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733256"/>
            <a:ext cx="1228983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8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5232" y="764704"/>
            <a:ext cx="914400" cy="4897254"/>
          </a:xfrm>
          <a:prstGeom prst="rect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6200000">
            <a:off x="-2846040" y="2710137"/>
            <a:ext cx="7338120" cy="1143000"/>
          </a:xfrm>
        </p:spPr>
        <p:txBody>
          <a:bodyPr>
            <a:normAutofit/>
          </a:bodyPr>
          <a:lstStyle/>
          <a:p>
            <a:r>
              <a:rPr lang="fr-FR" sz="3600" b="1" kern="0" dirty="0">
                <a:solidFill>
                  <a:schemeClr val="bg1"/>
                </a:solidFill>
                <a:latin typeface="Arial"/>
              </a:rPr>
              <a:t>Lieux d’intervention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183084"/>
            <a:ext cx="3682752" cy="4622180"/>
          </a:xfrm>
        </p:spPr>
        <p:txBody>
          <a:bodyPr>
            <a:normAutofit fontScale="55000" lnSpcReduction="20000"/>
          </a:bodyPr>
          <a:lstStyle/>
          <a:p>
            <a:r>
              <a:rPr lang="fr-FR" b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hospitaliers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Unités de pédiatrie, réanimation, néonatologie et maternité de la région Bourgogne</a:t>
            </a:r>
          </a:p>
          <a:p>
            <a:pPr marL="0" indent="0">
              <a:buNone/>
            </a:pPr>
            <a:endParaRPr lang="fr-FR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Structures médico-sociales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(IME, CAMPS, PMI, SESSAD, CME …)</a:t>
            </a:r>
          </a:p>
          <a:p>
            <a:pPr marL="0" indent="0">
              <a:buNone/>
            </a:pPr>
            <a:endParaRPr lang="fr-FR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(Hospitalisation à domicile), </a:t>
            </a:r>
            <a:r>
              <a:rPr lang="fr-FR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réseaux et équipe mobile de soins palliatifs adultes </a:t>
            </a:r>
          </a:p>
          <a:p>
            <a:pPr marL="0" indent="0">
              <a:buNone/>
            </a:pPr>
            <a:endParaRPr lang="fr-FR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Auprès des professionnels libéraux</a:t>
            </a:r>
          </a:p>
          <a:p>
            <a:pPr marL="0" indent="0">
              <a:buNone/>
            </a:pPr>
            <a:endParaRPr lang="fr-FR" sz="1300" b="1" dirty="0" smtClean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Lieux de vie des enfants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(domicile, école, loisirs, …)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0" t="17930" r="13684" b="13564"/>
          <a:stretch/>
        </p:blipFill>
        <p:spPr bwMode="auto">
          <a:xfrm>
            <a:off x="5580112" y="1659193"/>
            <a:ext cx="3302325" cy="322116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9632" y="764704"/>
            <a:ext cx="3816424" cy="4897254"/>
          </a:xfrm>
          <a:prstGeom prst="rect">
            <a:avLst/>
          </a:prstGeom>
          <a:noFill/>
          <a:ln w="762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733256"/>
            <a:ext cx="1228983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07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itr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182275" name="Espace réservé du contenu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981075"/>
            <a:ext cx="8229600" cy="5249863"/>
          </a:xfrm>
        </p:spPr>
        <p:txBody>
          <a:bodyPr/>
          <a:lstStyle/>
          <a:p>
            <a:pPr>
              <a:defRPr/>
            </a:pPr>
            <a:r>
              <a:rPr lang="fr-FR" altLang="fr-FR" dirty="0">
                <a:solidFill>
                  <a:srgbClr val="9900FF"/>
                </a:solidFill>
              </a:rPr>
              <a:t>Quels sont les besoins d’un enfant en SPP?</a:t>
            </a:r>
          </a:p>
          <a:p>
            <a:pPr marL="0" indent="0">
              <a:buFont typeface="Wingdings" pitchFamily="2" charset="2"/>
              <a:buNone/>
              <a:defRPr/>
            </a:pPr>
            <a:endParaRPr lang="fr-FR" altLang="fr-FR" dirty="0">
              <a:solidFill>
                <a:srgbClr val="9900FF"/>
              </a:solidFill>
            </a:endParaRPr>
          </a:p>
          <a:p>
            <a:pPr lvl="1">
              <a:defRPr/>
            </a:pPr>
            <a:r>
              <a:rPr lang="fr-FR" altLang="fr-FR" dirty="0"/>
              <a:t> Rester Vivant</a:t>
            </a:r>
          </a:p>
          <a:p>
            <a:pPr lvl="1">
              <a:defRPr/>
            </a:pPr>
            <a:r>
              <a:rPr lang="fr-FR" altLang="fr-FR" dirty="0"/>
              <a:t> Avoir une place dans sa famille, dans la société, à l’hôpital</a:t>
            </a:r>
          </a:p>
          <a:p>
            <a:pPr lvl="1">
              <a:defRPr/>
            </a:pPr>
            <a:r>
              <a:rPr lang="fr-FR" altLang="fr-FR" dirty="0"/>
              <a:t> Avoir une qualité de vie adéquate</a:t>
            </a:r>
          </a:p>
          <a:p>
            <a:pPr lvl="1">
              <a:defRPr/>
            </a:pPr>
            <a:r>
              <a:rPr lang="fr-FR" altLang="fr-FR" dirty="0"/>
              <a:t> Préserver son imaginaire</a:t>
            </a:r>
          </a:p>
          <a:p>
            <a:pPr lvl="1">
              <a:defRPr/>
            </a:pPr>
            <a:r>
              <a:rPr lang="fr-FR" altLang="fr-FR" dirty="0"/>
              <a:t> Garder espoir</a:t>
            </a:r>
          </a:p>
          <a:p>
            <a:pPr lvl="1">
              <a:defRPr/>
            </a:pPr>
            <a:endParaRPr lang="fr-FR" altLang="fr-FR" dirty="0"/>
          </a:p>
          <a:p>
            <a:pPr lvl="1">
              <a:defRPr/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65560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itre 1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29600" cy="1079500"/>
          </a:xfrm>
        </p:spPr>
        <p:txBody>
          <a:bodyPr>
            <a:normAutofit fontScale="90000"/>
          </a:bodyPr>
          <a:lstStyle/>
          <a:p>
            <a:r>
              <a:rPr lang="fr-FR" altLang="fr-FR" sz="2800" b="1" smtClean="0">
                <a:solidFill>
                  <a:srgbClr val="0070C0"/>
                </a:solidFill>
              </a:rPr>
              <a:t>Quels sont les besoins d’un enfant confronté à sa « mort possible »?</a:t>
            </a:r>
            <a:br>
              <a:rPr lang="fr-FR" altLang="fr-FR" sz="2800" b="1" smtClean="0">
                <a:solidFill>
                  <a:srgbClr val="0070C0"/>
                </a:solidFill>
              </a:rPr>
            </a:br>
            <a:endParaRPr lang="fr-FR" altLang="fr-FR" sz="2800" b="1" smtClean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667250"/>
          </a:xfrm>
        </p:spPr>
        <p:txBody>
          <a:bodyPr/>
          <a:lstStyle/>
          <a:p>
            <a:pPr>
              <a:defRPr/>
            </a:pPr>
            <a:r>
              <a:rPr lang="fr-FR" dirty="0"/>
              <a:t>Etre soulagé</a:t>
            </a:r>
          </a:p>
          <a:p>
            <a:pPr>
              <a:defRPr/>
            </a:pPr>
            <a:r>
              <a:rPr lang="fr-FR" dirty="0"/>
              <a:t>Ne pas être abandonné</a:t>
            </a:r>
          </a:p>
          <a:p>
            <a:pPr>
              <a:defRPr/>
            </a:pPr>
            <a:r>
              <a:rPr lang="fr-FR" dirty="0"/>
              <a:t>Etre considéré comme une personne</a:t>
            </a:r>
          </a:p>
          <a:p>
            <a:pPr>
              <a:defRPr/>
            </a:pPr>
            <a:r>
              <a:rPr lang="fr-FR" dirty="0"/>
              <a:t>Etre informé</a:t>
            </a:r>
          </a:p>
          <a:p>
            <a:pPr>
              <a:defRPr/>
            </a:pPr>
            <a:r>
              <a:rPr lang="fr-FR" dirty="0"/>
              <a:t>Etre rassuré</a:t>
            </a:r>
          </a:p>
          <a:p>
            <a:pPr marL="0" indent="0">
              <a:buFont typeface="Wingdings" pitchFamily="2" charset="2"/>
              <a:buNone/>
              <a:defRPr/>
            </a:pPr>
            <a:endParaRPr lang="fr-FR" dirty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fr-FR" sz="2000" i="1" dirty="0">
                <a:solidFill>
                  <a:srgbClr val="9900FF"/>
                </a:solidFill>
              </a:rPr>
              <a:t>« prendre soins ne signifie plus guérir, mais assurer à l’enfant une écoute et une aide à des besoins physiques, psychiques et spirituels »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674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500">
              <a:solidFill>
                <a:prstClr val="white"/>
              </a:solidFill>
            </a:endParaRPr>
          </a:p>
        </p:txBody>
      </p:sp>
      <p:sp>
        <p:nvSpPr>
          <p:cNvPr id="215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b="1" smtClean="0">
                <a:solidFill>
                  <a:schemeClr val="bg1"/>
                </a:solidFill>
              </a:rPr>
              <a:t>Définition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135938" cy="4751387"/>
          </a:xfrm>
        </p:spPr>
        <p:txBody>
          <a:bodyPr/>
          <a:lstStyle/>
          <a:p>
            <a:pPr eaLnBrk="1" hangingPunct="1"/>
            <a:r>
              <a:rPr lang="fr-FR" altLang="fr-FR" sz="2400" smtClean="0">
                <a:cs typeface="Arial" pitchFamily="34" charset="0"/>
              </a:rPr>
              <a:t>Soins </a:t>
            </a:r>
          </a:p>
          <a:p>
            <a:pPr lvl="1" eaLnBrk="1" hangingPunct="1"/>
            <a:r>
              <a:rPr lang="fr-FR" altLang="fr-FR" sz="2000" b="1" smtClean="0">
                <a:solidFill>
                  <a:schemeClr val="hlink"/>
                </a:solidFill>
                <a:cs typeface="Arial" pitchFamily="34" charset="0"/>
              </a:rPr>
              <a:t>actifs</a:t>
            </a:r>
            <a:r>
              <a:rPr lang="fr-FR" altLang="fr-FR" sz="2000" smtClean="0">
                <a:cs typeface="Arial" pitchFamily="34" charset="0"/>
              </a:rPr>
              <a:t> et complets, </a:t>
            </a:r>
          </a:p>
          <a:p>
            <a:pPr lvl="1" eaLnBrk="1" hangingPunct="1"/>
            <a:r>
              <a:rPr lang="fr-FR" altLang="fr-FR" sz="2000" smtClean="0">
                <a:cs typeface="Arial" pitchFamily="34" charset="0"/>
              </a:rPr>
              <a:t>englobant les dimensions </a:t>
            </a:r>
            <a:r>
              <a:rPr lang="fr-FR" altLang="fr-FR" sz="2000" smtClean="0">
                <a:solidFill>
                  <a:schemeClr val="hlink"/>
                </a:solidFill>
                <a:cs typeface="Arial" pitchFamily="34" charset="0"/>
              </a:rPr>
              <a:t>physique</a:t>
            </a:r>
            <a:r>
              <a:rPr lang="fr-FR" altLang="fr-FR" sz="2000" smtClean="0">
                <a:cs typeface="Arial" pitchFamily="34" charset="0"/>
              </a:rPr>
              <a:t>, </a:t>
            </a:r>
            <a:r>
              <a:rPr lang="fr-FR" altLang="fr-FR" sz="2000" smtClean="0">
                <a:solidFill>
                  <a:schemeClr val="hlink"/>
                </a:solidFill>
                <a:cs typeface="Arial" pitchFamily="34" charset="0"/>
              </a:rPr>
              <a:t>psychologique</a:t>
            </a:r>
            <a:r>
              <a:rPr lang="fr-FR" altLang="fr-FR" sz="2000" smtClean="0">
                <a:cs typeface="Arial" pitchFamily="34" charset="0"/>
              </a:rPr>
              <a:t>, </a:t>
            </a:r>
            <a:r>
              <a:rPr lang="fr-FR" altLang="fr-FR" sz="2000" smtClean="0">
                <a:solidFill>
                  <a:schemeClr val="hlink"/>
                </a:solidFill>
                <a:cs typeface="Arial" pitchFamily="34" charset="0"/>
              </a:rPr>
              <a:t>sociale</a:t>
            </a:r>
            <a:r>
              <a:rPr lang="fr-FR" altLang="fr-FR" sz="2000" smtClean="0">
                <a:cs typeface="Arial" pitchFamily="34" charset="0"/>
              </a:rPr>
              <a:t> et </a:t>
            </a:r>
            <a:r>
              <a:rPr lang="fr-FR" altLang="fr-FR" sz="2000" smtClean="0">
                <a:solidFill>
                  <a:schemeClr val="hlink"/>
                </a:solidFill>
                <a:cs typeface="Arial" pitchFamily="34" charset="0"/>
              </a:rPr>
              <a:t>spirituelle</a:t>
            </a:r>
            <a:r>
              <a:rPr lang="fr-FR" altLang="fr-FR" sz="2000" smtClean="0">
                <a:cs typeface="Arial" pitchFamily="34" charset="0"/>
              </a:rPr>
              <a:t>. </a:t>
            </a:r>
          </a:p>
          <a:p>
            <a:pPr eaLnBrk="1" hangingPunct="1"/>
            <a:endParaRPr lang="fr-FR" altLang="fr-FR" sz="2400" smtClean="0">
              <a:cs typeface="Arial" pitchFamily="34" charset="0"/>
            </a:endParaRPr>
          </a:p>
          <a:p>
            <a:pPr eaLnBrk="1" hangingPunct="1"/>
            <a:r>
              <a:rPr lang="fr-FR" altLang="fr-FR" sz="2400" smtClean="0">
                <a:cs typeface="Arial" pitchFamily="34" charset="0"/>
              </a:rPr>
              <a:t>But </a:t>
            </a:r>
          </a:p>
          <a:p>
            <a:pPr lvl="1" eaLnBrk="1" hangingPunct="1"/>
            <a:r>
              <a:rPr lang="fr-FR" altLang="fr-FR" sz="2000" b="1" smtClean="0">
                <a:solidFill>
                  <a:schemeClr val="hlink"/>
                </a:solidFill>
                <a:cs typeface="Arial" pitchFamily="34" charset="0"/>
              </a:rPr>
              <a:t>qualité de</a:t>
            </a:r>
            <a:r>
              <a:rPr lang="fr-FR" altLang="fr-FR" sz="2000" smtClean="0">
                <a:solidFill>
                  <a:schemeClr val="hlink"/>
                </a:solidFill>
                <a:cs typeface="Arial" pitchFamily="34" charset="0"/>
              </a:rPr>
              <a:t> </a:t>
            </a:r>
            <a:r>
              <a:rPr lang="fr-FR" altLang="fr-FR" sz="2000" b="1" smtClean="0">
                <a:solidFill>
                  <a:schemeClr val="hlink"/>
                </a:solidFill>
                <a:cs typeface="Arial" pitchFamily="34" charset="0"/>
              </a:rPr>
              <a:t>vie</a:t>
            </a:r>
            <a:endParaRPr lang="fr-FR" altLang="fr-FR" sz="2000" smtClean="0">
              <a:cs typeface="Arial" pitchFamily="34" charset="0"/>
            </a:endParaRPr>
          </a:p>
          <a:p>
            <a:pPr lvl="1" eaLnBrk="1" hangingPunct="1"/>
            <a:r>
              <a:rPr lang="fr-FR" altLang="fr-FR" sz="2000" b="1" smtClean="0">
                <a:solidFill>
                  <a:schemeClr val="hlink"/>
                </a:solidFill>
                <a:cs typeface="Arial" pitchFamily="34" charset="0"/>
              </a:rPr>
              <a:t>Soutien</a:t>
            </a:r>
            <a:endParaRPr lang="fr-FR" altLang="fr-FR" sz="2000" smtClean="0">
              <a:cs typeface="Arial" pitchFamily="34" charset="0"/>
            </a:endParaRPr>
          </a:p>
          <a:p>
            <a:pPr eaLnBrk="1" hangingPunct="1"/>
            <a:endParaRPr lang="fr-FR" altLang="fr-FR" sz="2400" smtClean="0">
              <a:cs typeface="Arial" pitchFamily="34" charset="0"/>
            </a:endParaRPr>
          </a:p>
          <a:p>
            <a:pPr eaLnBrk="1" hangingPunct="1">
              <a:buFontTx/>
              <a:buNone/>
            </a:pPr>
            <a:endParaRPr lang="fr-FR" altLang="fr-FR" sz="2500" smtClean="0"/>
          </a:p>
        </p:txBody>
      </p:sp>
      <p:pic>
        <p:nvPicPr>
          <p:cNvPr id="2150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42298">
            <a:off x="77788" y="60325"/>
            <a:ext cx="1230312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2268538" y="4868863"/>
            <a:ext cx="3455987" cy="1944687"/>
          </a:xfrm>
          <a:prstGeom prst="ellipse">
            <a:avLst/>
          </a:prstGeom>
          <a:solidFill>
            <a:srgbClr val="D0EAEC"/>
          </a:solidFill>
          <a:ln w="571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500" b="1" dirty="0">
                <a:solidFill>
                  <a:srgbClr val="4F81BD">
                    <a:lumMod val="50000"/>
                  </a:srgbClr>
                </a:solidFill>
              </a:rPr>
              <a:t> Structures médico-sociales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500" b="1" dirty="0">
                <a:solidFill>
                  <a:srgbClr val="4F81BD">
                    <a:lumMod val="50000"/>
                  </a:srgbClr>
                </a:solidFill>
              </a:rPr>
              <a:t>Hôpital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500" b="1" dirty="0">
                <a:solidFill>
                  <a:srgbClr val="4F81BD">
                    <a:lumMod val="50000"/>
                  </a:srgbClr>
                </a:solidFill>
              </a:rPr>
              <a:t>Domicile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4211638" y="3068638"/>
            <a:ext cx="3816350" cy="1439862"/>
          </a:xfrm>
          <a:prstGeom prst="roundRect">
            <a:avLst/>
          </a:prstGeom>
          <a:solidFill>
            <a:srgbClr val="D0EAEC"/>
          </a:solidFill>
          <a:ln w="571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altLang="fr-FR" sz="1600" b="1" kern="0" dirty="0">
                <a:solidFill>
                  <a:srgbClr val="009999"/>
                </a:solidFill>
                <a:cs typeface="Arial" charset="0"/>
              </a:rPr>
              <a:t>   Soulagement des</a:t>
            </a:r>
            <a:r>
              <a:rPr lang="fr-FR" altLang="fr-FR" sz="1600" b="1" kern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fr-FR" altLang="fr-FR" sz="1600" b="1" kern="0" dirty="0">
                <a:solidFill>
                  <a:srgbClr val="009999"/>
                </a:solidFill>
                <a:cs typeface="Arial" charset="0"/>
              </a:rPr>
              <a:t>symptômes</a:t>
            </a:r>
            <a:r>
              <a:rPr lang="fr-FR" altLang="fr-FR" sz="1600" kern="0" dirty="0">
                <a:solidFill>
                  <a:srgbClr val="000000"/>
                </a:solidFill>
                <a:cs typeface="Arial" charset="0"/>
              </a:rPr>
              <a:t> de l’enfant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altLang="fr-FR" sz="1600" kern="0" dirty="0">
                <a:solidFill>
                  <a:srgbClr val="000000"/>
                </a:solidFill>
                <a:cs typeface="Arial" charset="0"/>
              </a:rPr>
              <a:t>   Services de répit pour la famille 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altLang="fr-FR" sz="1600" kern="0" dirty="0">
                <a:solidFill>
                  <a:srgbClr val="000000"/>
                </a:solidFill>
                <a:cs typeface="Arial" charset="0"/>
              </a:rPr>
              <a:t>   Soins jusqu’au moment du décès et durant la période de deuil. </a:t>
            </a:r>
          </a:p>
        </p:txBody>
      </p:sp>
    </p:spTree>
    <p:extLst>
      <p:ext uri="{BB962C8B-B14F-4D97-AF65-F5344CB8AC3E}">
        <p14:creationId xmlns:p14="http://schemas.microsoft.com/office/powerpoint/2010/main" val="351752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4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itr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smtClean="0">
                <a:solidFill>
                  <a:srgbClr val="9900FF"/>
                </a:solidFill>
              </a:rPr>
              <a:t>Quelle est la place de l’information à l’enfant?</a:t>
            </a:r>
          </a:p>
        </p:txBody>
      </p:sp>
      <p:sp>
        <p:nvSpPr>
          <p:cNvPr id="254979" name="Espace réservé du contenu 2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214812"/>
          </a:xfrm>
        </p:spPr>
        <p:txBody>
          <a:bodyPr/>
          <a:lstStyle/>
          <a:p>
            <a:r>
              <a:rPr lang="fr-FR" altLang="fr-FR" smtClean="0"/>
              <a:t>Doit on parler de la mort à l’enfant?</a:t>
            </a:r>
          </a:p>
          <a:p>
            <a:r>
              <a:rPr lang="fr-FR" altLang="fr-FR" smtClean="0"/>
              <a:t>Qui doit le dire?</a:t>
            </a:r>
          </a:p>
          <a:p>
            <a:r>
              <a:rPr lang="fr-FR" altLang="fr-FR" smtClean="0"/>
              <a:t>Que dire?</a:t>
            </a:r>
          </a:p>
          <a:p>
            <a:r>
              <a:rPr lang="fr-FR" altLang="fr-FR" smtClean="0"/>
              <a:t>Comment répondre à ses questions?</a:t>
            </a:r>
          </a:p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8974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itr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>
                <a:solidFill>
                  <a:srgbClr val="9900FF"/>
                </a:solidFill>
              </a:rPr>
              <a:t>Quelles paroles avec l’enfant?</a:t>
            </a:r>
          </a:p>
        </p:txBody>
      </p:sp>
      <p:sp>
        <p:nvSpPr>
          <p:cNvPr id="256003" name="Espace réservé du contenu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altLang="fr-FR" smtClean="0"/>
              <a:t>Avoir un lien significatif avec l’enfant</a:t>
            </a:r>
          </a:p>
          <a:p>
            <a:r>
              <a:rPr lang="fr-FR" altLang="fr-FR" smtClean="0"/>
              <a:t>Le sujet est amené par l’enfant, ou au cours de la discussion</a:t>
            </a:r>
          </a:p>
          <a:p>
            <a:r>
              <a:rPr lang="fr-FR" altLang="fr-FR" smtClean="0"/>
              <a:t>Réception des messages de l’enfant</a:t>
            </a:r>
          </a:p>
          <a:p>
            <a:r>
              <a:rPr lang="fr-FR" altLang="fr-FR" smtClean="0"/>
              <a:t>Rester dans le non dit: « c’est une danse »</a:t>
            </a:r>
          </a:p>
          <a:p>
            <a:r>
              <a:rPr lang="fr-FR" altLang="fr-FR" smtClean="0"/>
              <a:t>Respecter le choix d’en parler ou de ne pas en parler</a:t>
            </a:r>
          </a:p>
          <a:p>
            <a:r>
              <a:rPr lang="fr-FR" altLang="fr-FR" smtClean="0"/>
              <a:t>Explorer son interrogation et évoluer ensemble</a:t>
            </a:r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00570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>
                <a:solidFill>
                  <a:srgbClr val="CC00FF"/>
                </a:solidFill>
              </a:rPr>
              <a:t>Gestion médicale des symptômes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Objectifs:</a:t>
            </a:r>
          </a:p>
          <a:p>
            <a:pPr lvl="2" eaLnBrk="1" hangingPunct="1"/>
            <a:r>
              <a:rPr lang="fr-FR" altLang="fr-FR" smtClean="0"/>
              <a:t>Connaitre les symptômes</a:t>
            </a:r>
          </a:p>
          <a:p>
            <a:pPr lvl="2" eaLnBrk="1" hangingPunct="1"/>
            <a:r>
              <a:rPr lang="fr-FR" altLang="fr-FR" smtClean="0"/>
              <a:t>Reconnaître les symptômes: apprendre à les rechercher</a:t>
            </a:r>
          </a:p>
          <a:p>
            <a:pPr lvl="2" eaLnBrk="1" hangingPunct="1"/>
            <a:r>
              <a:rPr lang="fr-FR" altLang="fr-FR" smtClean="0"/>
              <a:t>Prendre en charge les symptômes</a:t>
            </a:r>
          </a:p>
          <a:p>
            <a:pPr lvl="3" eaLnBrk="1" hangingPunct="1"/>
            <a:r>
              <a:rPr lang="fr-FR" altLang="fr-FR" smtClean="0"/>
              <a:t>Les prévenir: prescriptions préventives, anticipées</a:t>
            </a:r>
          </a:p>
          <a:p>
            <a:pPr lvl="3" eaLnBrk="1" hangingPunct="1"/>
            <a:r>
              <a:rPr lang="fr-FR" altLang="fr-FR" smtClean="0"/>
              <a:t>Les traiter: prescriptions adaptées, moyens non pharmacologiques, prescriptions anticipées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altLang="fr-FR" sz="4400" smtClean="0">
                <a:cs typeface="Arial" pitchFamily="34" charset="0"/>
              </a:rPr>
              <a:t>            →</a:t>
            </a:r>
            <a:r>
              <a:rPr lang="fr-FR" altLang="fr-FR" sz="2400" smtClean="0">
                <a:cs typeface="Arial" pitchFamily="34" charset="0"/>
              </a:rPr>
              <a:t> préserver la meilleure qualité de vie                   		        jusqu’à la mort</a:t>
            </a:r>
            <a:endParaRPr lang="fr-FR" altLang="fr-FR" sz="4400" smtClean="0">
              <a:cs typeface="Arial" pitchFamily="34" charset="0"/>
            </a:endParaRPr>
          </a:p>
          <a:p>
            <a:pPr lvl="2" eaLnBrk="1" hangingPunct="1">
              <a:buFont typeface="Wingdings" pitchFamily="2" charset="2"/>
              <a:buNone/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02986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solidFill>
                  <a:srgbClr val="7030A0"/>
                </a:solidFill>
              </a:rPr>
              <a:t>Spécificités des soins palliatifs pédiatriques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>
            <a:normAutofit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fr-FR" altLang="fr-FR" sz="2400" u="sng" dirty="0">
                <a:solidFill>
                  <a:prstClr val="black"/>
                </a:solidFill>
              </a:rPr>
              <a:t>Traitements des symptômes des enfants en fin de vie, quels </a:t>
            </a:r>
            <a:r>
              <a:rPr lang="fr-FR" altLang="fr-FR" sz="2400" u="sng" dirty="0" smtClean="0">
                <a:solidFill>
                  <a:prstClr val="black"/>
                </a:solidFill>
              </a:rPr>
              <a:t>buts</a:t>
            </a:r>
            <a:r>
              <a:rPr lang="fr-FR" altLang="fr-FR" sz="2400" b="1" u="sng" dirty="0" smtClean="0">
                <a:solidFill>
                  <a:prstClr val="black"/>
                </a:solidFill>
              </a:rPr>
              <a:t>?</a:t>
            </a:r>
            <a:endParaRPr lang="fr-FR" altLang="fr-FR" sz="2400" b="1" u="sng" dirty="0">
              <a:solidFill>
                <a:prstClr val="black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endParaRPr lang="fr-FR" altLang="fr-FR" sz="2000" b="1" u="sng" dirty="0">
              <a:solidFill>
                <a:prstClr val="black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410082"/>
              </a:buClr>
              <a:buFont typeface="Wingdings" pitchFamily="2" charset="2"/>
              <a:buChar char="Ø"/>
            </a:pPr>
            <a:r>
              <a:rPr lang="fr-FR" altLang="fr-FR" sz="2200" dirty="0">
                <a:solidFill>
                  <a:prstClr val="black"/>
                </a:solidFill>
                <a:cs typeface="Arial" pitchFamily="34" charset="0"/>
              </a:rPr>
              <a:t>Diminuer souffrance induite par le symptôme pour: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410082"/>
              </a:buClr>
              <a:buNone/>
            </a:pPr>
            <a:r>
              <a:rPr lang="fr-FR" altLang="fr-FR" sz="2200" dirty="0">
                <a:solidFill>
                  <a:prstClr val="black"/>
                </a:solidFill>
                <a:cs typeface="Arial" pitchFamily="34" charset="0"/>
              </a:rPr>
              <a:t>          - préserver leur dignité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410082"/>
              </a:buClr>
              <a:buNone/>
            </a:pPr>
            <a:r>
              <a:rPr lang="fr-FR" altLang="fr-FR" sz="2200" dirty="0">
                <a:solidFill>
                  <a:prstClr val="black"/>
                </a:solidFill>
                <a:cs typeface="Arial" pitchFamily="34" charset="0"/>
              </a:rPr>
              <a:t>          - permettre une relation avec leurs proches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410082"/>
              </a:buClr>
              <a:buNone/>
            </a:pPr>
            <a:endParaRPr lang="fr-FR" altLang="fr-FR" sz="2200" dirty="0">
              <a:solidFill>
                <a:prstClr val="black"/>
              </a:solidFill>
              <a:cs typeface="Arial" pitchFamily="34" charset="0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410082"/>
              </a:buClr>
              <a:buFont typeface="Wingdings" pitchFamily="2" charset="2"/>
              <a:buChar char="Ø"/>
            </a:pPr>
            <a:r>
              <a:rPr lang="fr-FR" altLang="fr-FR" sz="2200" dirty="0">
                <a:solidFill>
                  <a:prstClr val="black"/>
                </a:solidFill>
                <a:cs typeface="Arial" pitchFamily="34" charset="0"/>
              </a:rPr>
              <a:t>Le but ≠ retour à un fonctionnement normal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410082"/>
              </a:buClr>
              <a:buNone/>
            </a:pPr>
            <a:r>
              <a:rPr lang="fr-FR" altLang="fr-FR" sz="2200" dirty="0">
                <a:solidFill>
                  <a:prstClr val="black"/>
                </a:solidFill>
                <a:cs typeface="Arial" pitchFamily="34" charset="0"/>
              </a:rPr>
              <a:t>                = </a:t>
            </a:r>
            <a:r>
              <a:rPr lang="fr-FR" altLang="fr-FR" sz="2200" dirty="0" err="1">
                <a:solidFill>
                  <a:prstClr val="black"/>
                </a:solidFill>
                <a:cs typeface="Arial" pitchFamily="34" charset="0"/>
              </a:rPr>
              <a:t>ttt</a:t>
            </a:r>
            <a:r>
              <a:rPr lang="fr-FR" altLang="fr-FR" sz="2200" dirty="0">
                <a:solidFill>
                  <a:prstClr val="black"/>
                </a:solidFill>
                <a:cs typeface="Arial" pitchFamily="34" charset="0"/>
              </a:rPr>
              <a:t> le symptôme </a:t>
            </a:r>
            <a:r>
              <a:rPr lang="fr-FR" altLang="fr-FR" sz="2200" u="sng" dirty="0">
                <a:solidFill>
                  <a:prstClr val="black"/>
                </a:solidFill>
                <a:cs typeface="Arial" pitchFamily="34" charset="0"/>
              </a:rPr>
              <a:t>si souffrance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410082"/>
              </a:buClr>
              <a:buNone/>
            </a:pPr>
            <a:endParaRPr lang="fr-FR" altLang="fr-FR" sz="2200" u="sng" dirty="0">
              <a:solidFill>
                <a:prstClr val="black"/>
              </a:solidFill>
              <a:cs typeface="Arial" pitchFamily="34" charset="0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410082"/>
              </a:buClr>
              <a:buFont typeface="Wingdings" pitchFamily="2" charset="2"/>
              <a:buChar char="Ø"/>
            </a:pPr>
            <a:r>
              <a:rPr lang="fr-FR" altLang="fr-FR" sz="2200" dirty="0">
                <a:solidFill>
                  <a:prstClr val="black"/>
                </a:solidFill>
                <a:cs typeface="Arial" pitchFamily="34" charset="0"/>
              </a:rPr>
              <a:t>Se questionner : </a:t>
            </a:r>
            <a:r>
              <a:rPr lang="fr-FR" altLang="fr-FR" sz="2200" u="sng" dirty="0">
                <a:solidFill>
                  <a:prstClr val="black"/>
                </a:solidFill>
                <a:cs typeface="Arial" pitchFamily="34" charset="0"/>
              </a:rPr>
              <a:t>pour qui</a:t>
            </a:r>
            <a:r>
              <a:rPr lang="fr-FR" altLang="fr-FR" sz="2200" dirty="0">
                <a:solidFill>
                  <a:prstClr val="black"/>
                </a:solidFill>
                <a:cs typeface="Arial" pitchFamily="34" charset="0"/>
              </a:rPr>
              <a:t> traite t’on ? 	- l’enfant ?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410082"/>
              </a:buClr>
              <a:buNone/>
            </a:pPr>
            <a:r>
              <a:rPr lang="fr-FR" altLang="fr-FR" sz="2200" dirty="0">
                <a:solidFill>
                  <a:prstClr val="black"/>
                </a:solidFill>
                <a:cs typeface="Arial" pitchFamily="34" charset="0"/>
              </a:rPr>
              <a:t>                                                                  		- les parents ?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410082"/>
              </a:buClr>
              <a:buNone/>
            </a:pPr>
            <a:r>
              <a:rPr lang="fr-FR" altLang="fr-FR" sz="2200" dirty="0">
                <a:solidFill>
                  <a:prstClr val="black"/>
                </a:solidFill>
                <a:cs typeface="Arial" pitchFamily="34" charset="0"/>
              </a:rPr>
              <a:t>                                                                  		- les soignants ?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410082"/>
              </a:buClr>
              <a:buNone/>
            </a:pPr>
            <a:endParaRPr lang="fr-FR" altLang="fr-FR" sz="2200" dirty="0">
              <a:solidFill>
                <a:prstClr val="black"/>
              </a:solidFill>
              <a:cs typeface="Arial" pitchFamily="34" charset="0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410082"/>
              </a:buClr>
              <a:buFont typeface="Wingdings" pitchFamily="2" charset="2"/>
              <a:buChar char="Ø"/>
            </a:pPr>
            <a:r>
              <a:rPr lang="fr-FR" altLang="fr-FR" sz="2200" dirty="0">
                <a:solidFill>
                  <a:prstClr val="black"/>
                </a:solidFill>
                <a:cs typeface="Arial" pitchFamily="34" charset="0"/>
              </a:rPr>
              <a:t>La PEC souffrance des parents fait partie de la PEC des symptômes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91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Spécificités des soins palliatifs pédiatriques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Traitement des symptômes des enfants en fin de vie</a:t>
            </a:r>
          </a:p>
          <a:p>
            <a:endParaRPr lang="fr-FR" dirty="0"/>
          </a:p>
          <a:p>
            <a:r>
              <a:rPr lang="fr-FR" dirty="0"/>
              <a:t>Qui dit quoi et à qui ? </a:t>
            </a:r>
          </a:p>
          <a:p>
            <a:r>
              <a:rPr lang="fr-FR" dirty="0"/>
              <a:t>Que dit l’enfant ?</a:t>
            </a:r>
          </a:p>
          <a:p>
            <a:r>
              <a:rPr lang="fr-FR" dirty="0"/>
              <a:t>Que pense l’enfant , la maman , … , l’équipe ? </a:t>
            </a:r>
          </a:p>
          <a:p>
            <a:r>
              <a:rPr lang="fr-FR" dirty="0"/>
              <a:t>Evaluer la situation globale</a:t>
            </a:r>
          </a:p>
          <a:p>
            <a:endParaRPr lang="fr-FR" dirty="0"/>
          </a:p>
          <a:p>
            <a:r>
              <a:rPr lang="fr-FR" dirty="0"/>
              <a:t>C’est un travail pluridisciplinaire</a:t>
            </a:r>
          </a:p>
          <a:p>
            <a:endParaRPr lang="fr-FR" dirty="0"/>
          </a:p>
          <a:p>
            <a:r>
              <a:rPr lang="fr-FR" dirty="0"/>
              <a:t>Il faut associer les parents à l’évaluation des symptômes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38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 smtClean="0"/>
          </a:p>
        </p:txBody>
      </p:sp>
      <p:pic>
        <p:nvPicPr>
          <p:cNvPr id="2611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-242888"/>
            <a:ext cx="8856662" cy="7416801"/>
          </a:xfrm>
        </p:spPr>
      </p:pic>
    </p:spTree>
    <p:extLst>
      <p:ext uri="{BB962C8B-B14F-4D97-AF65-F5344CB8AC3E}">
        <p14:creationId xmlns:p14="http://schemas.microsoft.com/office/powerpoint/2010/main" val="91455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 smtClean="0"/>
          </a:p>
        </p:txBody>
      </p:sp>
      <p:pic>
        <p:nvPicPr>
          <p:cNvPr id="2621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-531813"/>
            <a:ext cx="8928100" cy="7632701"/>
          </a:xfrm>
        </p:spPr>
      </p:pic>
    </p:spTree>
    <p:extLst>
      <p:ext uri="{BB962C8B-B14F-4D97-AF65-F5344CB8AC3E}">
        <p14:creationId xmlns:p14="http://schemas.microsoft.com/office/powerpoint/2010/main" val="233952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itr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Spécificités en SPP</a:t>
            </a:r>
          </a:p>
        </p:txBody>
      </p:sp>
      <p:sp>
        <p:nvSpPr>
          <p:cNvPr id="272387" name="Espace réservé du contenu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Hôpital ou domicile?</a:t>
            </a:r>
          </a:p>
        </p:txBody>
      </p:sp>
      <p:pic>
        <p:nvPicPr>
          <p:cNvPr id="272388" name="Imag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7" t="25105" r="12280" b="20361"/>
          <a:stretch>
            <a:fillRect/>
          </a:stretch>
        </p:blipFill>
        <p:spPr bwMode="auto">
          <a:xfrm>
            <a:off x="1908175" y="2349500"/>
            <a:ext cx="69850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6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itr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pic>
        <p:nvPicPr>
          <p:cNvPr id="273411" name="Espace réservé du contenu 3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4" t="11523" r="11961" b="11719"/>
          <a:stretch>
            <a:fillRect/>
          </a:stretch>
        </p:blipFill>
        <p:spPr>
          <a:xfrm>
            <a:off x="323850" y="115888"/>
            <a:ext cx="8424863" cy="6408737"/>
          </a:xfrm>
        </p:spPr>
      </p:pic>
    </p:spTree>
    <p:extLst>
      <p:ext uri="{BB962C8B-B14F-4D97-AF65-F5344CB8AC3E}">
        <p14:creationId xmlns:p14="http://schemas.microsoft.com/office/powerpoint/2010/main" val="312019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itr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305155" name="Espace réservé du contenu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fr-FR" altLang="fr-FR" smtClean="0"/>
          </a:p>
        </p:txBody>
      </p:sp>
      <p:pic>
        <p:nvPicPr>
          <p:cNvPr id="305156" name="Espace réservé du contenu 4"/>
          <p:cNvPicPr>
            <a:picLocks noGrp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2" t="20811" r="9663" b="11639"/>
          <a:stretch>
            <a:fillRect/>
          </a:stretch>
        </p:blipFill>
        <p:spPr>
          <a:xfrm>
            <a:off x="457200" y="260350"/>
            <a:ext cx="8507413" cy="6337300"/>
          </a:xfrm>
        </p:spPr>
      </p:pic>
    </p:spTree>
    <p:extLst>
      <p:ext uri="{BB962C8B-B14F-4D97-AF65-F5344CB8AC3E}">
        <p14:creationId xmlns:p14="http://schemas.microsoft.com/office/powerpoint/2010/main" val="34830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4000" b="1" dirty="0" smtClean="0">
                <a:solidFill>
                  <a:srgbClr val="059ABD"/>
                </a:solidFill>
              </a:rPr>
              <a:t>Les soins palliatifs pédiatriques</a:t>
            </a:r>
            <a:endParaRPr lang="fr-FR" sz="4000" b="1" dirty="0">
              <a:solidFill>
                <a:srgbClr val="059ABD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3488" y="3188568"/>
            <a:ext cx="6400800" cy="1752600"/>
          </a:xfrm>
        </p:spPr>
        <p:txBody>
          <a:bodyPr/>
          <a:lstStyle/>
          <a:p>
            <a:pPr algn="l"/>
            <a:r>
              <a:rPr lang="fr-FR" b="1" dirty="0" smtClean="0">
                <a:solidFill>
                  <a:srgbClr val="41D2CF"/>
                </a:solidFill>
              </a:rPr>
              <a:t>Pour qui ?</a:t>
            </a:r>
            <a:endParaRPr lang="fr-FR" b="1" dirty="0">
              <a:solidFill>
                <a:srgbClr val="41D2CF"/>
              </a:solidFill>
            </a:endParaRPr>
          </a:p>
        </p:txBody>
      </p:sp>
      <p:pic>
        <p:nvPicPr>
          <p:cNvPr id="4" name="Picture 2" descr="1ddbe6c2-7583-4235-85d4-21f46f309fff@eurprd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69642" y="1283034"/>
            <a:ext cx="2204716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733256"/>
            <a:ext cx="1228983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22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itr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312323" name="Espace réservé du contenu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fr-FR" altLang="fr-FR" smtClean="0"/>
          </a:p>
        </p:txBody>
      </p:sp>
      <p:pic>
        <p:nvPicPr>
          <p:cNvPr id="312324" name="Espace réservé du contenu 4"/>
          <p:cNvPicPr>
            <a:picLocks noGrp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t="20459" r="9026" b="11288"/>
          <a:stretch>
            <a:fillRect/>
          </a:stretch>
        </p:blipFill>
        <p:spPr>
          <a:xfrm>
            <a:off x="457200" y="260350"/>
            <a:ext cx="8291513" cy="6337300"/>
          </a:xfrm>
        </p:spPr>
      </p:pic>
    </p:spTree>
    <p:extLst>
      <p:ext uri="{BB962C8B-B14F-4D97-AF65-F5344CB8AC3E}">
        <p14:creationId xmlns:p14="http://schemas.microsoft.com/office/powerpoint/2010/main" val="86496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Titr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313347" name="Espace réservé du contenu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fr-FR" altLang="fr-FR" smtClean="0"/>
          </a:p>
        </p:txBody>
      </p:sp>
      <p:pic>
        <p:nvPicPr>
          <p:cNvPr id="313348" name="Espace réservé du contenu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260350"/>
            <a:ext cx="5976937" cy="6408738"/>
          </a:xfrm>
        </p:spPr>
      </p:pic>
    </p:spTree>
    <p:extLst>
      <p:ext uri="{BB962C8B-B14F-4D97-AF65-F5344CB8AC3E}">
        <p14:creationId xmlns:p14="http://schemas.microsoft.com/office/powerpoint/2010/main" val="318585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>
                <a:solidFill>
                  <a:srgbClr val="CC00CC"/>
                </a:solidFill>
              </a:rPr>
              <a:t>Soins Palliatifs Pédiatriques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29600" cy="3997325"/>
          </a:xfrm>
        </p:spPr>
        <p:txBody>
          <a:bodyPr/>
          <a:lstStyle/>
          <a:p>
            <a:pPr eaLnBrk="1" hangingPunct="1"/>
            <a:r>
              <a:rPr lang="fr-FR" altLang="fr-FR" sz="2800" smtClean="0"/>
              <a:t>Soins actifs, continus, évolutifs, coordonnés</a:t>
            </a:r>
          </a:p>
          <a:p>
            <a:pPr eaLnBrk="1" hangingPunct="1"/>
            <a:r>
              <a:rPr lang="fr-FR" altLang="fr-FR" sz="2800" smtClean="0"/>
              <a:t>Approche globale et individualisée</a:t>
            </a:r>
          </a:p>
          <a:p>
            <a:pPr eaLnBrk="1" hangingPunct="1"/>
            <a:r>
              <a:rPr lang="fr-FR" altLang="fr-FR" sz="2800" smtClean="0"/>
              <a:t>Approche multidisciplinaire</a:t>
            </a:r>
          </a:p>
          <a:p>
            <a:pPr lvl="1" eaLnBrk="1" hangingPunct="1"/>
            <a:r>
              <a:rPr lang="fr-FR" altLang="fr-FR" sz="2300" smtClean="0"/>
              <a:t>Associant les différentes structures de soins</a:t>
            </a:r>
          </a:p>
          <a:p>
            <a:pPr lvl="1" eaLnBrk="1" hangingPunct="1"/>
            <a:r>
              <a:rPr lang="fr-FR" altLang="fr-FR" sz="2300" smtClean="0"/>
              <a:t>Incluant la famille</a:t>
            </a:r>
          </a:p>
          <a:p>
            <a:pPr eaLnBrk="1" hangingPunct="1"/>
            <a:r>
              <a:rPr lang="fr-FR" altLang="fr-FR" sz="2800" smtClean="0"/>
              <a:t>Accessibles dès l’annonce du diagnostic</a:t>
            </a:r>
          </a:p>
          <a:p>
            <a:pPr eaLnBrk="1" hangingPunct="1"/>
            <a:r>
              <a:rPr lang="fr-FR" altLang="fr-FR" sz="2800" smtClean="0"/>
              <a:t>Se poursuivant, que l’enfant reçoive ou non un traitement dirigé contre sa maladie</a:t>
            </a:r>
          </a:p>
        </p:txBody>
      </p:sp>
    </p:spTree>
    <p:extLst>
      <p:ext uri="{BB962C8B-B14F-4D97-AF65-F5344CB8AC3E}">
        <p14:creationId xmlns:p14="http://schemas.microsoft.com/office/powerpoint/2010/main" val="232856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>
                <a:solidFill>
                  <a:srgbClr val="CC00CC"/>
                </a:solidFill>
              </a:rPr>
              <a:t>Définition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48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800" smtClean="0"/>
              <a:t>Les soins palliatifs pédiatriques se définissent comme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300" smtClean="0"/>
              <a:t>La prise en charge globale d’enfants gravement malades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300" smtClean="0"/>
              <a:t>Sans espoir de guérison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300" smtClean="0"/>
              <a:t>Soit à cause d’une maladie complexe, aigüe ou chronique, dégénérative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300" smtClean="0"/>
              <a:t>Quel que soit l’âge de l’enfant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800" smtClean="0"/>
              <a:t>Ces enfants n’atteindront que rarement l’âge adulte</a:t>
            </a:r>
          </a:p>
        </p:txBody>
      </p:sp>
    </p:spTree>
    <p:extLst>
      <p:ext uri="{BB962C8B-B14F-4D97-AF65-F5344CB8AC3E}">
        <p14:creationId xmlns:p14="http://schemas.microsoft.com/office/powerpoint/2010/main" val="352719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itr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000" smtClean="0"/>
              <a:t>Epidémiologie</a:t>
            </a:r>
          </a:p>
        </p:txBody>
      </p:sp>
      <p:pic>
        <p:nvPicPr>
          <p:cNvPr id="230403" name="Espace réservé du contenu 3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 t="11798" r="10947" b="6683"/>
          <a:stretch>
            <a:fillRect/>
          </a:stretch>
        </p:blipFill>
        <p:spPr>
          <a:xfrm>
            <a:off x="4284663" y="7938"/>
            <a:ext cx="4832350" cy="3636962"/>
          </a:xfrm>
        </p:spPr>
      </p:pic>
      <p:pic>
        <p:nvPicPr>
          <p:cNvPr id="230404" name="Imag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" t="9673" r="8134" b="5544"/>
          <a:stretch>
            <a:fillRect/>
          </a:stretch>
        </p:blipFill>
        <p:spPr bwMode="auto">
          <a:xfrm>
            <a:off x="-20638" y="3125788"/>
            <a:ext cx="4787901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/>
            </a:extLst>
          </p:cNvPr>
          <p:cNvSpPr txBox="1"/>
          <p:nvPr/>
        </p:nvSpPr>
        <p:spPr>
          <a:xfrm>
            <a:off x="179388" y="1409700"/>
            <a:ext cx="3887787" cy="205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u="sng" dirty="0">
                <a:solidFill>
                  <a:srgbClr val="000000"/>
                </a:solidFill>
              </a:rPr>
              <a:t>Mortalité générale (0-14 ans): 1,8% des décès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>
                <a:solidFill>
                  <a:srgbClr val="000000"/>
                </a:solidFill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>
                <a:solidFill>
                  <a:srgbClr val="000000"/>
                </a:solidFill>
              </a:rPr>
              <a:t>	</a:t>
            </a:r>
            <a:r>
              <a:rPr lang="fr-FR" sz="1200" b="1" dirty="0">
                <a:solidFill>
                  <a:srgbClr val="000000"/>
                </a:solidFill>
              </a:rPr>
              <a:t>65% avant 1 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>
                <a:solidFill>
                  <a:srgbClr val="000000"/>
                </a:solidFill>
              </a:rPr>
              <a:t>	</a:t>
            </a:r>
            <a:r>
              <a:rPr lang="fr-FR" sz="1200" b="1" dirty="0">
                <a:solidFill>
                  <a:srgbClr val="000000"/>
                </a:solidFill>
              </a:rPr>
              <a:t>cause de mortalité &lt;1 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>
                <a:solidFill>
                  <a:srgbClr val="000000"/>
                </a:solidFill>
              </a:rPr>
              <a:t>	    </a:t>
            </a:r>
            <a:r>
              <a:rPr lang="fr-FR" sz="1050" dirty="0">
                <a:solidFill>
                  <a:srgbClr val="000000"/>
                </a:solidFill>
              </a:rPr>
              <a:t>20 % malformations congénitales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50" dirty="0">
                <a:solidFill>
                  <a:srgbClr val="000000"/>
                </a:solidFill>
              </a:rPr>
              <a:t>	    20 % mort subite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05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>
                <a:solidFill>
                  <a:srgbClr val="000000"/>
                </a:solidFill>
              </a:rPr>
              <a:t>	</a:t>
            </a:r>
            <a:r>
              <a:rPr lang="fr-FR" sz="1200" b="1" dirty="0">
                <a:solidFill>
                  <a:srgbClr val="000000"/>
                </a:solidFill>
              </a:rPr>
              <a:t>cause de mortalité &gt; 5 ans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>
                <a:solidFill>
                  <a:srgbClr val="000000"/>
                </a:solidFill>
              </a:rPr>
              <a:t>	    </a:t>
            </a:r>
            <a:r>
              <a:rPr lang="fr-FR" sz="1050" dirty="0">
                <a:solidFill>
                  <a:srgbClr val="000000"/>
                </a:solidFill>
              </a:rPr>
              <a:t>accidents et intoxications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50" dirty="0">
                <a:solidFill>
                  <a:srgbClr val="000000"/>
                </a:solidFill>
              </a:rPr>
              <a:t>	    maladies</a:t>
            </a:r>
          </a:p>
        </p:txBody>
      </p:sp>
    </p:spTree>
    <p:extLst>
      <p:ext uri="{BB962C8B-B14F-4D97-AF65-F5344CB8AC3E}">
        <p14:creationId xmlns:p14="http://schemas.microsoft.com/office/powerpoint/2010/main" val="42111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3750246" y="3289325"/>
            <a:ext cx="8893175" cy="963613"/>
          </a:xfrm>
        </p:spPr>
        <p:txBody>
          <a:bodyPr/>
          <a:lstStyle/>
          <a:p>
            <a:r>
              <a:rPr lang="fr-FR" altLang="fr-FR" sz="4000" dirty="0">
                <a:solidFill>
                  <a:schemeClr val="hlink"/>
                </a:solidFill>
              </a:rPr>
              <a:t>  </a:t>
            </a:r>
            <a:r>
              <a:rPr lang="fr-FR" altLang="fr-FR" sz="4000" b="1" dirty="0" smtClean="0">
                <a:solidFill>
                  <a:srgbClr val="009999"/>
                </a:solidFill>
                <a:latin typeface="Arial"/>
              </a:rPr>
              <a:t>Spécificités</a:t>
            </a:r>
            <a:endParaRPr lang="fr-FR" altLang="fr-FR" sz="4000" b="1" dirty="0">
              <a:solidFill>
                <a:srgbClr val="009999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1640" y="332656"/>
            <a:ext cx="2448272" cy="2664296"/>
          </a:xfrm>
          <a:prstGeom prst="rect">
            <a:avLst/>
          </a:prstGeom>
          <a:noFill/>
          <a:ln w="762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923927" y="3356992"/>
            <a:ext cx="2448272" cy="3332498"/>
          </a:xfrm>
          <a:prstGeom prst="rect">
            <a:avLst/>
          </a:prstGeom>
          <a:noFill/>
          <a:ln w="762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926519" y="332656"/>
            <a:ext cx="2448272" cy="2841909"/>
          </a:xfrm>
          <a:prstGeom prst="rect">
            <a:avLst/>
          </a:prstGeom>
          <a:noFill/>
          <a:ln w="762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331640" y="435998"/>
            <a:ext cx="2471400" cy="211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chemeClr val="hlink"/>
              </a:buClr>
            </a:pPr>
            <a:r>
              <a:rPr lang="fr-FR" altLang="fr-FR" b="1" dirty="0" smtClean="0">
                <a:solidFill>
                  <a:srgbClr val="009999"/>
                </a:solidFill>
              </a:rPr>
              <a:t>1-</a:t>
            </a:r>
            <a:r>
              <a:rPr lang="fr-FR" altLang="fr-FR" dirty="0" smtClean="0"/>
              <a:t> Les </a:t>
            </a:r>
            <a:r>
              <a:rPr lang="fr-FR" altLang="fr-FR" dirty="0"/>
              <a:t>enfants pour lesquels </a:t>
            </a:r>
            <a:r>
              <a:rPr lang="fr-FR" altLang="fr-FR" dirty="0">
                <a:solidFill>
                  <a:srgbClr val="059ABD"/>
                </a:solidFill>
              </a:rPr>
              <a:t>un traitement curatif est possible, mais pour qui les soins </a:t>
            </a:r>
            <a:r>
              <a:rPr lang="fr-FR" altLang="fr-FR" dirty="0" smtClean="0">
                <a:solidFill>
                  <a:srgbClr val="059ABD"/>
                </a:solidFill>
              </a:rPr>
              <a:t>palliatifs peuvent être nécessaires </a:t>
            </a:r>
            <a:endParaRPr lang="fr-FR" altLang="fr-FR" sz="400" dirty="0" smtClean="0">
              <a:solidFill>
                <a:srgbClr val="059ABD"/>
              </a:solidFill>
            </a:endParaRPr>
          </a:p>
          <a:p>
            <a:pPr>
              <a:lnSpc>
                <a:spcPct val="80000"/>
              </a:lnSpc>
              <a:buClr>
                <a:schemeClr val="hlink"/>
              </a:buClr>
            </a:pPr>
            <a:endParaRPr lang="fr-FR" altLang="fr-FR" sz="4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Clr>
                <a:schemeClr val="hlink"/>
              </a:buClr>
            </a:pPr>
            <a:endParaRPr lang="fr-FR" altLang="fr-FR" sz="400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Clr>
                <a:schemeClr val="hlink"/>
              </a:buClr>
            </a:pPr>
            <a:r>
              <a:rPr lang="fr-FR" altLang="fr-FR" sz="1600" dirty="0" smtClean="0"/>
              <a:t>(cancers</a:t>
            </a:r>
            <a:r>
              <a:rPr lang="fr-FR" altLang="fr-FR" sz="1600" dirty="0"/>
              <a:t>, atteinte cardiaque, rénale ou hépatique importante).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15543" y="3445525"/>
            <a:ext cx="2456655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chemeClr val="hlink"/>
              </a:buClr>
            </a:pPr>
            <a:r>
              <a:rPr lang="fr-FR" altLang="fr-FR" b="1" dirty="0" smtClean="0">
                <a:solidFill>
                  <a:srgbClr val="009999"/>
                </a:solidFill>
              </a:rPr>
              <a:t>2-</a:t>
            </a:r>
            <a:r>
              <a:rPr lang="fr-FR" altLang="fr-FR" dirty="0" smtClean="0"/>
              <a:t> Les </a:t>
            </a:r>
            <a:r>
              <a:rPr lang="fr-FR" altLang="fr-FR" dirty="0"/>
              <a:t>enfants présentant des conditions où </a:t>
            </a:r>
            <a:r>
              <a:rPr lang="fr-FR" altLang="fr-FR" dirty="0">
                <a:solidFill>
                  <a:srgbClr val="059ABD"/>
                </a:solidFill>
              </a:rPr>
              <a:t>une mort prématurée est inévitable </a:t>
            </a:r>
            <a:endParaRPr lang="fr-FR" altLang="fr-FR" dirty="0" smtClean="0">
              <a:solidFill>
                <a:srgbClr val="059ABD"/>
              </a:solidFill>
            </a:endParaRPr>
          </a:p>
          <a:p>
            <a:pPr>
              <a:lnSpc>
                <a:spcPct val="80000"/>
              </a:lnSpc>
              <a:buClr>
                <a:schemeClr val="hlink"/>
              </a:buClr>
            </a:pPr>
            <a:r>
              <a:rPr lang="fr-FR" altLang="fr-FR" dirty="0" smtClean="0"/>
              <a:t>(</a:t>
            </a:r>
            <a:r>
              <a:rPr lang="fr-FR" altLang="fr-FR" dirty="0"/>
              <a:t>mucoviscidose, SIDA</a:t>
            </a:r>
            <a:r>
              <a:rPr lang="fr-FR" altLang="fr-FR" dirty="0" smtClean="0"/>
              <a:t>)</a:t>
            </a:r>
          </a:p>
          <a:p>
            <a:pPr>
              <a:lnSpc>
                <a:spcPct val="80000"/>
              </a:lnSpc>
              <a:buClr>
                <a:schemeClr val="hlink"/>
              </a:buClr>
            </a:pPr>
            <a:endParaRPr lang="fr-FR" altLang="fr-FR" sz="400" dirty="0"/>
          </a:p>
          <a:p>
            <a:pPr>
              <a:lnSpc>
                <a:spcPct val="80000"/>
              </a:lnSpc>
              <a:buClr>
                <a:schemeClr val="hlink"/>
              </a:buClr>
            </a:pPr>
            <a:r>
              <a:rPr lang="fr-FR" altLang="fr-FR" dirty="0" smtClean="0"/>
              <a:t>avec </a:t>
            </a:r>
            <a:r>
              <a:rPr lang="fr-FR" altLang="fr-FR" dirty="0"/>
              <a:t>de longues périodes de traitement intense permettant de prolonger la vie et une participation à des activités normales.</a:t>
            </a:r>
            <a:br>
              <a:rPr lang="fr-FR" altLang="fr-FR" dirty="0"/>
            </a:br>
            <a:endParaRPr lang="fr-FR" altLang="fr-FR" dirty="0"/>
          </a:p>
        </p:txBody>
      </p:sp>
      <p:sp>
        <p:nvSpPr>
          <p:cNvPr id="9" name="Rectangle 8"/>
          <p:cNvSpPr/>
          <p:nvPr/>
        </p:nvSpPr>
        <p:spPr>
          <a:xfrm>
            <a:off x="3961227" y="423043"/>
            <a:ext cx="2373673" cy="231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chemeClr val="hlink"/>
              </a:buClr>
            </a:pPr>
            <a:r>
              <a:rPr lang="fr-FR" altLang="fr-FR" b="1" dirty="0">
                <a:solidFill>
                  <a:srgbClr val="009999"/>
                </a:solidFill>
              </a:rPr>
              <a:t>3-</a:t>
            </a:r>
            <a:r>
              <a:rPr lang="fr-FR" altLang="fr-FR" dirty="0"/>
              <a:t> Les </a:t>
            </a:r>
            <a:r>
              <a:rPr lang="fr-FR" altLang="fr-FR" dirty="0">
                <a:solidFill>
                  <a:srgbClr val="059ABD"/>
                </a:solidFill>
              </a:rPr>
              <a:t>enfants atteints de maladies évolutives sans option de traitement curatif </a:t>
            </a:r>
            <a:r>
              <a:rPr lang="fr-FR" altLang="fr-FR" dirty="0"/>
              <a:t>où le traitement est uniquement palliatif et peut se poursuivre pendant des années comme les maladies dégénératives du </a:t>
            </a:r>
            <a:r>
              <a:rPr lang="fr-FR" altLang="fr-FR" dirty="0" smtClean="0"/>
              <a:t>SNC. </a:t>
            </a:r>
            <a:endParaRPr lang="fr-FR" altLang="fr-FR" dirty="0"/>
          </a:p>
        </p:txBody>
      </p:sp>
      <p:sp>
        <p:nvSpPr>
          <p:cNvPr id="12" name="Rectangle 11"/>
          <p:cNvSpPr/>
          <p:nvPr/>
        </p:nvSpPr>
        <p:spPr>
          <a:xfrm>
            <a:off x="1319059" y="3174565"/>
            <a:ext cx="2448272" cy="3535170"/>
          </a:xfrm>
          <a:prstGeom prst="rect">
            <a:avLst/>
          </a:prstGeom>
          <a:noFill/>
          <a:ln w="762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516216" y="5388050"/>
            <a:ext cx="2448272" cy="1281310"/>
          </a:xfrm>
          <a:prstGeom prst="rect">
            <a:avLst/>
          </a:prstGeom>
          <a:noFill/>
          <a:ln w="762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6516216" y="332656"/>
            <a:ext cx="2448272" cy="4896544"/>
          </a:xfrm>
          <a:prstGeom prst="rect">
            <a:avLst/>
          </a:prstGeom>
          <a:noFill/>
          <a:ln w="762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542171" y="486542"/>
            <a:ext cx="24482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b="1" dirty="0" smtClean="0">
                <a:solidFill>
                  <a:srgbClr val="009999"/>
                </a:solidFill>
              </a:rPr>
              <a:t>4-</a:t>
            </a:r>
            <a:r>
              <a:rPr lang="fr-FR" altLang="fr-FR" dirty="0" smtClean="0"/>
              <a:t> Les </a:t>
            </a:r>
            <a:r>
              <a:rPr lang="fr-FR" altLang="fr-FR" dirty="0"/>
              <a:t>enfants présentant des </a:t>
            </a:r>
            <a:r>
              <a:rPr lang="fr-FR" altLang="fr-FR" dirty="0">
                <a:solidFill>
                  <a:srgbClr val="059ABD"/>
                </a:solidFill>
              </a:rPr>
              <a:t>problèmes neurologiques graves irréversibles et non progressifs </a:t>
            </a:r>
            <a:r>
              <a:rPr lang="fr-FR" altLang="fr-FR" dirty="0"/>
              <a:t>(grands </a:t>
            </a:r>
            <a:r>
              <a:rPr lang="fr-FR" altLang="fr-FR" dirty="0" err="1"/>
              <a:t>prémas</a:t>
            </a:r>
            <a:r>
              <a:rPr lang="fr-FR" altLang="fr-FR" dirty="0"/>
              <a:t> avec des séquelles, accidents avec atteinte neurologique sévère, paralysie cérébrale grave) exigeant des soins complexes, prédisposant aux complications et à une mort prématurée.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614179" y="5593672"/>
            <a:ext cx="237626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chemeClr val="hlink"/>
              </a:buClr>
            </a:pPr>
            <a:r>
              <a:rPr lang="fr-FR" altLang="fr-FR" b="1" dirty="0" smtClean="0">
                <a:solidFill>
                  <a:srgbClr val="009999"/>
                </a:solidFill>
              </a:rPr>
              <a:t>5-</a:t>
            </a:r>
            <a:r>
              <a:rPr lang="fr-FR" altLang="fr-FR" dirty="0" smtClean="0">
                <a:solidFill>
                  <a:schemeClr val="hlink"/>
                </a:solidFill>
              </a:rPr>
              <a:t> </a:t>
            </a:r>
            <a:r>
              <a:rPr lang="fr-FR" altLang="fr-FR" dirty="0" smtClean="0">
                <a:solidFill>
                  <a:srgbClr val="059ABD"/>
                </a:solidFill>
              </a:rPr>
              <a:t>Nouveau-nés </a:t>
            </a:r>
            <a:r>
              <a:rPr lang="fr-FR" altLang="fr-FR" dirty="0">
                <a:solidFill>
                  <a:srgbClr val="059ABD"/>
                </a:solidFill>
              </a:rPr>
              <a:t>dont l’espérance de vie est très limitée</a:t>
            </a:r>
            <a:r>
              <a:rPr lang="fr-FR" altLang="fr-FR" dirty="0"/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00195" y="3386325"/>
            <a:ext cx="228600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chemeClr val="hlink"/>
              </a:buClr>
            </a:pPr>
            <a:r>
              <a:rPr lang="fr-FR" altLang="fr-FR" b="1" dirty="0" smtClean="0">
                <a:solidFill>
                  <a:srgbClr val="059ABD"/>
                </a:solidFill>
              </a:rPr>
              <a:t>6</a:t>
            </a:r>
            <a:r>
              <a:rPr lang="fr-FR" altLang="fr-FR" dirty="0" smtClean="0">
                <a:solidFill>
                  <a:srgbClr val="059ABD"/>
                </a:solidFill>
              </a:rPr>
              <a:t>-Membres </a:t>
            </a:r>
            <a:r>
              <a:rPr lang="fr-FR" altLang="fr-FR" dirty="0">
                <a:solidFill>
                  <a:srgbClr val="059ABD"/>
                </a:solidFill>
              </a:rPr>
              <a:t>d’une famille ayant perdu un enfant </a:t>
            </a:r>
            <a:r>
              <a:rPr lang="fr-FR" altLang="fr-FR" dirty="0"/>
              <a:t>de façon</a:t>
            </a:r>
            <a:r>
              <a:rPr lang="fr-FR" altLang="fr-FR" dirty="0">
                <a:solidFill>
                  <a:srgbClr val="000066"/>
                </a:solidFill>
              </a:rPr>
              <a:t> </a:t>
            </a:r>
            <a:r>
              <a:rPr lang="fr-FR" altLang="fr-FR" dirty="0"/>
              <a:t>imprévue à la suite d’une maladie, d’une situation engendrée par une cause traumatique ou accidentelle ou d’une perte dans la période </a:t>
            </a:r>
            <a:r>
              <a:rPr lang="fr-FR" altLang="fr-FR" dirty="0" smtClean="0"/>
              <a:t>périnatale</a:t>
            </a:r>
          </a:p>
          <a:p>
            <a:pPr>
              <a:lnSpc>
                <a:spcPct val="80000"/>
              </a:lnSpc>
              <a:buClr>
                <a:schemeClr val="hlink"/>
              </a:buClr>
            </a:pPr>
            <a:endParaRPr lang="fr-FR" altLang="fr-FR" sz="400" dirty="0"/>
          </a:p>
          <a:p>
            <a:pPr>
              <a:lnSpc>
                <a:spcPct val="80000"/>
              </a:lnSpc>
              <a:buClr>
                <a:schemeClr val="hlink"/>
              </a:buClr>
            </a:pPr>
            <a:r>
              <a:rPr lang="fr-FR" altLang="fr-FR" sz="1600" dirty="0" smtClean="0"/>
              <a:t>(mort-nés</a:t>
            </a:r>
            <a:r>
              <a:rPr lang="fr-FR" altLang="fr-FR" sz="1600" dirty="0"/>
              <a:t>, avortements, accident ,suicide ….).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733256"/>
            <a:ext cx="1228983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32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3" grpId="0"/>
      <p:bldP spid="4" grpId="0"/>
      <p:bldP spid="9" grpId="0"/>
      <p:bldP spid="12" grpId="0" animBg="1"/>
      <p:bldP spid="13" grpId="0" animBg="1"/>
      <p:bldP spid="14" grpId="0" animBg="1"/>
      <p:bldP spid="10" grpId="0"/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5292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7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iligrane">
  <a:themeElements>
    <a:clrScheme name="Filigra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Filigra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ligra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ligrane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ligrane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ligrane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ligrane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ligrane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ligrane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ligrane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ligrane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Filigrane">
  <a:themeElements>
    <a:clrScheme name="Filigra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Filigra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ligra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ligrane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ligrane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ligrane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ligrane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ligrane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ligrane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ligrane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ligrane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Filigrane">
  <a:themeElements>
    <a:clrScheme name="Filigra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Filigra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ligra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ligrane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ligrane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ligrane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ligrane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ligrane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ligrane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ligrane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ligrane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1368</Words>
  <Application>Microsoft Office PowerPoint</Application>
  <PresentationFormat>Affichage à l'écran (4:3)</PresentationFormat>
  <Paragraphs>277</Paragraphs>
  <Slides>41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41</vt:i4>
      </vt:variant>
    </vt:vector>
  </HeadingPairs>
  <TitlesOfParts>
    <vt:vector size="47" baseType="lpstr">
      <vt:lpstr>Thème Office</vt:lpstr>
      <vt:lpstr>2_Thème Office</vt:lpstr>
      <vt:lpstr>4_Thème Office</vt:lpstr>
      <vt:lpstr>Filigrane</vt:lpstr>
      <vt:lpstr>1_Filigrane</vt:lpstr>
      <vt:lpstr>2_Filigrane</vt:lpstr>
      <vt:lpstr>Soins palliatifs pédiatriques</vt:lpstr>
      <vt:lpstr>Quelques mythes…. TENACES!</vt:lpstr>
      <vt:lpstr>Définition</vt:lpstr>
      <vt:lpstr>Les soins palliatifs pédiatriques</vt:lpstr>
      <vt:lpstr>Soins Palliatifs Pédiatriques</vt:lpstr>
      <vt:lpstr>Définition</vt:lpstr>
      <vt:lpstr>Epidémiologie</vt:lpstr>
      <vt:lpstr>  Spécificités</vt:lpstr>
      <vt:lpstr>Présentation PowerPoint</vt:lpstr>
      <vt:lpstr>La cancérologie pédiatrique </vt:lpstr>
      <vt:lpstr>Présentation PowerPoint</vt:lpstr>
      <vt:lpstr>Actions auprès de l’enfant </vt:lpstr>
      <vt:lpstr>Actions auprès de l’enfant </vt:lpstr>
      <vt:lpstr>Actions auprès de l’entourage </vt:lpstr>
      <vt:lpstr>Actions auprès de l’entourage </vt:lpstr>
      <vt:lpstr>Actions auprès de la fratrie</vt:lpstr>
      <vt:lpstr>Actions auprès de la fratrie</vt:lpstr>
      <vt:lpstr>Présentation PowerPoint</vt:lpstr>
      <vt:lpstr>Présentation PowerPoint</vt:lpstr>
      <vt:lpstr>Présentation PowerPoint</vt:lpstr>
      <vt:lpstr>Les soins palliatifs pédiatriques</vt:lpstr>
      <vt:lpstr>Par qui</vt:lpstr>
      <vt:lpstr>Virgule</vt:lpstr>
      <vt:lpstr>Présentation PowerPoint</vt:lpstr>
      <vt:lpstr>Nos missions  </vt:lpstr>
      <vt:lpstr>Les soins palliatifs pédiatriques</vt:lpstr>
      <vt:lpstr>Lieux d’intervention</vt:lpstr>
      <vt:lpstr>Présentation PowerPoint</vt:lpstr>
      <vt:lpstr>Quels sont les besoins d’un enfant confronté à sa « mort possible »? </vt:lpstr>
      <vt:lpstr>Quelle est la place de l’information à l’enfant?</vt:lpstr>
      <vt:lpstr>Quelles paroles avec l’enfant?</vt:lpstr>
      <vt:lpstr>Gestion médicale des symptômes</vt:lpstr>
      <vt:lpstr>Spécificités des soins palliatifs pédiatriques</vt:lpstr>
      <vt:lpstr>Spécificités des soins palliatifs pédiatriques</vt:lpstr>
      <vt:lpstr>Présentation PowerPoint</vt:lpstr>
      <vt:lpstr>Présentation PowerPoint</vt:lpstr>
      <vt:lpstr>Spécificités en SPP</vt:lpstr>
      <vt:lpstr>Présentation PowerPoint</vt:lpstr>
      <vt:lpstr>Présentation PowerPoint</vt:lpstr>
      <vt:lpstr>Présentation PowerPoint</vt:lpstr>
      <vt:lpstr>Présentation PowerPoint</vt:lpstr>
    </vt:vector>
  </TitlesOfParts>
  <Company>CHU-DIJON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GALLO Anne</dc:creator>
  <cp:lastModifiedBy>BRIANDET Claire</cp:lastModifiedBy>
  <cp:revision>84</cp:revision>
  <dcterms:created xsi:type="dcterms:W3CDTF">2019-01-04T09:33:55Z</dcterms:created>
  <dcterms:modified xsi:type="dcterms:W3CDTF">2021-08-31T05:59:59Z</dcterms:modified>
</cp:coreProperties>
</file>