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70"/>
  </p:notesMasterIdLst>
  <p:sldIdLst>
    <p:sldId id="256" r:id="rId2"/>
    <p:sldId id="261" r:id="rId3"/>
    <p:sldId id="262" r:id="rId4"/>
    <p:sldId id="275" r:id="rId5"/>
    <p:sldId id="276" r:id="rId6"/>
    <p:sldId id="264" r:id="rId7"/>
    <p:sldId id="265" r:id="rId8"/>
    <p:sldId id="277" r:id="rId9"/>
    <p:sldId id="278" r:id="rId10"/>
    <p:sldId id="266" r:id="rId11"/>
    <p:sldId id="268" r:id="rId12"/>
    <p:sldId id="271" r:id="rId13"/>
    <p:sldId id="397" r:id="rId14"/>
    <p:sldId id="380" r:id="rId15"/>
    <p:sldId id="269" r:id="rId16"/>
    <p:sldId id="270" r:id="rId17"/>
    <p:sldId id="279" r:id="rId18"/>
    <p:sldId id="298" r:id="rId19"/>
    <p:sldId id="382" r:id="rId20"/>
    <p:sldId id="282" r:id="rId21"/>
    <p:sldId id="383" r:id="rId22"/>
    <p:sldId id="398" r:id="rId23"/>
    <p:sldId id="384"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11" r:id="rId37"/>
    <p:sldId id="312" r:id="rId38"/>
    <p:sldId id="402" r:id="rId39"/>
    <p:sldId id="314" r:id="rId40"/>
    <p:sldId id="315" r:id="rId41"/>
    <p:sldId id="379" r:id="rId42"/>
    <p:sldId id="316" r:id="rId43"/>
    <p:sldId id="317" r:id="rId44"/>
    <p:sldId id="318" r:id="rId45"/>
    <p:sldId id="319" r:id="rId46"/>
    <p:sldId id="399" r:id="rId47"/>
    <p:sldId id="320" r:id="rId48"/>
    <p:sldId id="409" r:id="rId49"/>
    <p:sldId id="403" r:id="rId50"/>
    <p:sldId id="321" r:id="rId51"/>
    <p:sldId id="322" r:id="rId52"/>
    <p:sldId id="323" r:id="rId53"/>
    <p:sldId id="324" r:id="rId54"/>
    <p:sldId id="404" r:id="rId55"/>
    <p:sldId id="405" r:id="rId56"/>
    <p:sldId id="325" r:id="rId57"/>
    <p:sldId id="326" r:id="rId58"/>
    <p:sldId id="327" r:id="rId59"/>
    <p:sldId id="408" r:id="rId60"/>
    <p:sldId id="328" r:id="rId61"/>
    <p:sldId id="329" r:id="rId62"/>
    <p:sldId id="406" r:id="rId63"/>
    <p:sldId id="330" r:id="rId64"/>
    <p:sldId id="407" r:id="rId65"/>
    <p:sldId id="331" r:id="rId66"/>
    <p:sldId id="332" r:id="rId67"/>
    <p:sldId id="400" r:id="rId68"/>
    <p:sldId id="401" r:id="rId6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3D1"/>
    <a:srgbClr val="00A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13" autoAdjust="0"/>
  </p:normalViewPr>
  <p:slideViewPr>
    <p:cSldViewPr>
      <p:cViewPr varScale="1">
        <p:scale>
          <a:sx n="109" d="100"/>
          <a:sy n="109" d="100"/>
        </p:scale>
        <p:origin x="129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25F28-DFAE-485E-9BA9-F2D0B1D83D53}" type="datetimeFigureOut">
              <a:rPr lang="fr-FR" smtClean="0"/>
              <a:pPr/>
              <a:t>05/02/2021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7B8061-59BD-47D6-98B8-2CCBDFD992FE}"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4CBEAF9-9E58-4CC8-A6FF-6DD8A58DEEA4}" type="datetimeFigureOut">
              <a:rPr lang="en-US" smtClean="0"/>
              <a:pPr/>
              <a:t>2/5/2021</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CA15C064-DD44-4CAC-873E-2D1F54821676}" type="slidenum">
              <a:rPr kumimoji="0" lang="en-US" smtClean="0"/>
              <a:pPr/>
              <a:t>‹N°›</a:t>
            </a:fld>
            <a:endParaRPr kumimoji="0" lang="en-US" dirty="0"/>
          </a:p>
        </p:txBody>
      </p:sp>
      <p:grpSp>
        <p:nvGrpSpPr>
          <p:cNvPr id="7" name="Groupe 6"/>
          <p:cNvGrpSpPr/>
          <p:nvPr userDrawn="1"/>
        </p:nvGrpSpPr>
        <p:grpSpPr>
          <a:xfrm>
            <a:off x="0" y="0"/>
            <a:ext cx="9144000" cy="6858024"/>
            <a:chOff x="0" y="0"/>
            <a:chExt cx="9144000" cy="6858024"/>
          </a:xfrm>
        </p:grpSpPr>
        <p:sp>
          <p:nvSpPr>
            <p:cNvPr id="8" name="Rectangle 7"/>
            <p:cNvSpPr/>
            <p:nvPr userDrawn="1"/>
          </p:nvSpPr>
          <p:spPr>
            <a:xfrm>
              <a:off x="0" y="0"/>
              <a:ext cx="9144000" cy="192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p:cNvPicPr>
              <a:picLocks noChangeAspect="1" noChangeArrowheads="1"/>
            </p:cNvPicPr>
            <p:nvPr userDrawn="1"/>
          </p:nvPicPr>
          <p:blipFill>
            <a:blip r:embed="rId2" cstate="print"/>
            <a:srcRect/>
            <a:stretch>
              <a:fillRect/>
            </a:stretch>
          </p:blipFill>
          <p:spPr bwMode="auto">
            <a:xfrm>
              <a:off x="0" y="1608004"/>
              <a:ext cx="9144000" cy="5250020"/>
            </a:xfrm>
            <a:prstGeom prst="rect">
              <a:avLst/>
            </a:prstGeom>
            <a:noFill/>
            <a:ln w="9525">
              <a:noFill/>
              <a:miter lim="800000"/>
              <a:headEnd/>
              <a:tailEnd/>
            </a:ln>
            <a:effectLst/>
          </p:spPr>
        </p:pic>
        <p:pic>
          <p:nvPicPr>
            <p:cNvPr id="10" name="Picture 3" descr="G:\commun\THIBEAU\Charte graphique\Charte graphique COL+UNICANCER\LOGO\LILLE CENTRE OSCAR LAMBRET CMJN.jpg"/>
            <p:cNvPicPr>
              <a:picLocks noChangeAspect="1" noChangeArrowheads="1"/>
            </p:cNvPicPr>
            <p:nvPr userDrawn="1"/>
          </p:nvPicPr>
          <p:blipFill>
            <a:blip r:embed="rId3" cstate="print"/>
            <a:srcRect/>
            <a:stretch>
              <a:fillRect/>
            </a:stretch>
          </p:blipFill>
          <p:spPr bwMode="auto">
            <a:xfrm>
              <a:off x="142844" y="142852"/>
              <a:ext cx="2982952" cy="1357322"/>
            </a:xfrm>
            <a:prstGeom prst="rect">
              <a:avLst/>
            </a:prstGeom>
            <a:noFill/>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4CBEAF9-9E58-4CC8-A6FF-6DD8A58DEEA4}" type="datetimeFigureOut">
              <a:rPr lang="en-US" smtClean="0"/>
              <a:pPr/>
              <a:t>2/5/2021</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CA15C064-DD44-4CAC-873E-2D1F54821676}" type="slidenum">
              <a:rPr kumimoji="0" lang="en-US" smtClean="0"/>
              <a:pPr/>
              <a:t>‹N°›</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4CBEAF9-9E58-4CC8-A6FF-6DD8A58DEEA4}" type="datetimeFigureOut">
              <a:rPr lang="en-US" smtClean="0"/>
              <a:pPr/>
              <a:t>2/5/2021</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CA15C064-DD44-4CAC-873E-2D1F54821676}" type="slidenum">
              <a:rPr kumimoji="0" lang="en-US" smtClean="0"/>
              <a:pPr/>
              <a:t>‹N°›</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8" name="Espace réservé du pied de page 7"/>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9" name="Espace réservé du numéro de diapositive 8"/>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F29CBA32-298A-41E7-A1CA-E7AE5022672E}"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5225"/>
            <a:ext cx="2133600" cy="476250"/>
          </a:xfrm>
          <a:prstGeom prst="rect">
            <a:avLst/>
          </a:prstGeom>
        </p:spPr>
        <p:txBody>
          <a:bodyPr/>
          <a:lstStyle>
            <a:lvl1pPr>
              <a:defRPr/>
            </a:lvl1pPr>
          </a:lstStyle>
          <a:p>
            <a:fld id="{445FFFF2-A2DD-4AF7-A893-8929D00769B5}"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4CBEAF9-9E58-4CC8-A6FF-6DD8A58DEEA4}" type="datetimeFigureOut">
              <a:rPr lang="en-US" smtClean="0"/>
              <a:pPr/>
              <a:t>2/5/2021</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CA15C064-DD44-4CAC-873E-2D1F54821676}" type="slidenum">
              <a:rPr kumimoji="0" lang="en-US" smtClean="0"/>
              <a:pPr/>
              <a:t>‹N°›</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4CBEAF9-9E58-4CC8-A6FF-6DD8A58DEEA4}" type="datetimeFigureOut">
              <a:rPr lang="en-US" smtClean="0"/>
              <a:pPr/>
              <a:t>2/5/2021</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CA15C064-DD44-4CAC-873E-2D1F54821676}" type="slidenum">
              <a:rPr kumimoji="0" lang="en-US" smtClean="0"/>
              <a:pPr/>
              <a:t>‹N°›</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4CBEAF9-9E58-4CC8-A6FF-6DD8A58DEEA4}" type="datetimeFigureOut">
              <a:rPr lang="en-US" smtClean="0"/>
              <a:pPr/>
              <a:t>2/5/2021</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CA15C064-DD44-4CAC-873E-2D1F54821676}" type="slidenum">
              <a:rPr kumimoji="0" lang="en-US" smtClean="0"/>
              <a:pPr/>
              <a:t>‹N°›</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4CBEAF9-9E58-4CC8-A6FF-6DD8A58DEEA4}" type="datetimeFigureOut">
              <a:rPr lang="en-US" smtClean="0"/>
              <a:pPr/>
              <a:t>2/5/2021</a:t>
            </a:fld>
            <a:endParaRPr lang="en-US"/>
          </a:p>
        </p:txBody>
      </p:sp>
      <p:sp>
        <p:nvSpPr>
          <p:cNvPr id="8" name="Espace réservé du pied de page 7"/>
          <p:cNvSpPr>
            <a:spLocks noGrp="1"/>
          </p:cNvSpPr>
          <p:nvPr>
            <p:ph type="ftr" sz="quarter" idx="11"/>
          </p:nvPr>
        </p:nvSpPr>
        <p:spPr/>
        <p:txBody>
          <a:bodyPr/>
          <a:lstStyle/>
          <a:p>
            <a:endParaRPr kumimoji="0" lang="en-US"/>
          </a:p>
        </p:txBody>
      </p:sp>
      <p:sp>
        <p:nvSpPr>
          <p:cNvPr id="9" name="Espace réservé du numéro de diapositive 8"/>
          <p:cNvSpPr>
            <a:spLocks noGrp="1"/>
          </p:cNvSpPr>
          <p:nvPr>
            <p:ph type="sldNum" sz="quarter" idx="12"/>
          </p:nvPr>
        </p:nvSpPr>
        <p:spPr/>
        <p:txBody>
          <a:bodyPr/>
          <a:lstStyle/>
          <a:p>
            <a:fld id="{CA15C064-DD44-4CAC-873E-2D1F54821676}" type="slidenum">
              <a:rPr kumimoji="0" lang="en-US" smtClean="0"/>
              <a:pPr/>
              <a:t>‹N°›</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74CBEAF9-9E58-4CC8-A6FF-6DD8A58DEEA4}" type="datetimeFigureOut">
              <a:rPr lang="en-US" smtClean="0"/>
              <a:pPr/>
              <a:t>2/5/2021</a:t>
            </a:fld>
            <a:endParaRPr lang="en-US"/>
          </a:p>
        </p:txBody>
      </p:sp>
      <p:sp>
        <p:nvSpPr>
          <p:cNvPr id="4" name="Espace réservé du pied de page 3"/>
          <p:cNvSpPr>
            <a:spLocks noGrp="1"/>
          </p:cNvSpPr>
          <p:nvPr>
            <p:ph type="ftr" sz="quarter" idx="11"/>
          </p:nvPr>
        </p:nvSpPr>
        <p:spPr/>
        <p:txBody>
          <a:bodyPr/>
          <a:lstStyle/>
          <a:p>
            <a:endParaRPr kumimoji="0" lang="en-US"/>
          </a:p>
        </p:txBody>
      </p:sp>
      <p:sp>
        <p:nvSpPr>
          <p:cNvPr id="5" name="Espace réservé du numéro de diapositive 4"/>
          <p:cNvSpPr>
            <a:spLocks noGrp="1"/>
          </p:cNvSpPr>
          <p:nvPr>
            <p:ph type="sldNum" sz="quarter" idx="12"/>
          </p:nvPr>
        </p:nvSpPr>
        <p:spPr/>
        <p:txBody>
          <a:bodyPr/>
          <a:lstStyle/>
          <a:p>
            <a:fld id="{CA15C064-DD44-4CAC-873E-2D1F54821676}" type="slidenum">
              <a:rPr kumimoji="0" lang="en-US" smtClean="0"/>
              <a:pPr/>
              <a:t>‹N°›</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4CBEAF9-9E58-4CC8-A6FF-6DD8A58DEEA4}" type="datetimeFigureOut">
              <a:rPr lang="en-US" smtClean="0"/>
              <a:pPr/>
              <a:t>2/5/2021</a:t>
            </a:fld>
            <a:endParaRPr lang="en-US"/>
          </a:p>
        </p:txBody>
      </p:sp>
      <p:sp>
        <p:nvSpPr>
          <p:cNvPr id="3" name="Espace réservé du pied de page 2"/>
          <p:cNvSpPr>
            <a:spLocks noGrp="1"/>
          </p:cNvSpPr>
          <p:nvPr>
            <p:ph type="ftr" sz="quarter" idx="11"/>
          </p:nvPr>
        </p:nvSpPr>
        <p:spPr/>
        <p:txBody>
          <a:bodyPr/>
          <a:lstStyle/>
          <a:p>
            <a:endParaRPr kumimoji="0" lang="en-US"/>
          </a:p>
        </p:txBody>
      </p:sp>
      <p:sp>
        <p:nvSpPr>
          <p:cNvPr id="4" name="Espace réservé du numéro de diapositive 3"/>
          <p:cNvSpPr>
            <a:spLocks noGrp="1"/>
          </p:cNvSpPr>
          <p:nvPr>
            <p:ph type="sldNum" sz="quarter" idx="12"/>
          </p:nvPr>
        </p:nvSpPr>
        <p:spPr/>
        <p:txBody>
          <a:bodyPr/>
          <a:lstStyle/>
          <a:p>
            <a:fld id="{CA15C064-DD44-4CAC-873E-2D1F54821676}" type="slidenum">
              <a:rPr kumimoji="0" lang="en-US" smtClean="0"/>
              <a:pPr/>
              <a:t>‹N°›</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4CBEAF9-9E58-4CC8-A6FF-6DD8A58DEEA4}" type="datetimeFigureOut">
              <a:rPr lang="en-US" smtClean="0"/>
              <a:pPr/>
              <a:t>2/5/2021</a:t>
            </a:fld>
            <a:endParaRPr lang="en-US"/>
          </a:p>
        </p:txBody>
      </p:sp>
      <p:sp>
        <p:nvSpPr>
          <p:cNvPr id="6" name="Espace réservé du pied de page 5"/>
          <p:cNvSpPr>
            <a:spLocks noGrp="1"/>
          </p:cNvSpPr>
          <p:nvPr>
            <p:ph type="ftr" sz="quarter" idx="11"/>
          </p:nvPr>
        </p:nvSpPr>
        <p:spPr/>
        <p:txBody>
          <a:bodyPr/>
          <a:lstStyle/>
          <a:p>
            <a:endParaRPr kumimoji="0" lang="en-US" dirty="0"/>
          </a:p>
        </p:txBody>
      </p:sp>
      <p:sp>
        <p:nvSpPr>
          <p:cNvPr id="7" name="Espace réservé du numéro de diapositive 6"/>
          <p:cNvSpPr>
            <a:spLocks noGrp="1"/>
          </p:cNvSpPr>
          <p:nvPr>
            <p:ph type="sldNum" sz="quarter" idx="12"/>
          </p:nvPr>
        </p:nvSpPr>
        <p:spPr/>
        <p:txBody>
          <a:bodyPr/>
          <a:lstStyle/>
          <a:p>
            <a:fld id="{CA15C064-DD44-4CAC-873E-2D1F54821676}" type="slidenum">
              <a:rPr kumimoji="0" lang="en-US" smtClean="0"/>
              <a:pPr/>
              <a:t>‹N°›</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4CBEAF9-9E58-4CC8-A6FF-6DD8A58DEEA4}" type="datetimeFigureOut">
              <a:rPr lang="en-US" smtClean="0"/>
              <a:pPr/>
              <a:t>2/5/2021</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CA15C064-DD44-4CAC-873E-2D1F54821676}" type="slidenum">
              <a:rPr kumimoji="0" lang="en-US" smtClean="0"/>
              <a:pPr/>
              <a:t>‹N°›</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eaLnBrk="1" latinLnBrk="0" hangingPunct="1"/>
            <a:fld id="{74CBEAF9-9E58-4CC8-A6FF-6DD8A58DEEA4}" type="datetimeFigureOut">
              <a:rPr lang="en-US" smtClean="0"/>
              <a:pPr algn="l" eaLnBrk="1" latinLnBrk="0" hangingPunct="1"/>
              <a:t>2/5/2021</a:t>
            </a:fld>
            <a:endParaRPr lang="en-US" dirty="0">
              <a:solidFill>
                <a:schemeClr val="accent1">
                  <a:shade val="75000"/>
                </a:scheme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dirty="0">
              <a:solidFill>
                <a:schemeClr val="accent1">
                  <a:shade val="75000"/>
                </a:scheme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5C064-DD44-4CAC-873E-2D1F54821676}" type="slidenum">
              <a:rPr kumimoji="0" lang="en-US" smtClean="0"/>
              <a:pPr/>
              <a:t>‹N°›</a:t>
            </a:fld>
            <a:endParaRPr kumimoji="0" lang="en-US" dirty="0">
              <a:solidFill>
                <a:schemeClr val="accent1">
                  <a:shade val="75000"/>
                </a:schemeClr>
              </a:solidFill>
            </a:endParaRPr>
          </a:p>
        </p:txBody>
      </p:sp>
      <p:grpSp>
        <p:nvGrpSpPr>
          <p:cNvPr id="7" name="Groupe 6"/>
          <p:cNvGrpSpPr/>
          <p:nvPr userDrawn="1"/>
        </p:nvGrpSpPr>
        <p:grpSpPr>
          <a:xfrm>
            <a:off x="142844" y="108000"/>
            <a:ext cx="2571768" cy="6646650"/>
            <a:chOff x="142844" y="108000"/>
            <a:chExt cx="2571768" cy="6646650"/>
          </a:xfrm>
        </p:grpSpPr>
        <p:pic>
          <p:nvPicPr>
            <p:cNvPr id="8" name="Picture 2"/>
            <p:cNvPicPr>
              <a:picLocks noChangeAspect="1" noChangeArrowheads="1"/>
            </p:cNvPicPr>
            <p:nvPr userDrawn="1"/>
          </p:nvPicPr>
          <p:blipFill>
            <a:blip r:embed="rId15" cstate="print"/>
            <a:srcRect/>
            <a:stretch>
              <a:fillRect/>
            </a:stretch>
          </p:blipFill>
          <p:spPr bwMode="auto">
            <a:xfrm>
              <a:off x="142844" y="1396800"/>
              <a:ext cx="797978" cy="5357850"/>
            </a:xfrm>
            <a:prstGeom prst="rect">
              <a:avLst/>
            </a:prstGeom>
            <a:noFill/>
            <a:ln w="9525">
              <a:noFill/>
              <a:miter lim="800000"/>
              <a:headEnd/>
              <a:tailEnd/>
            </a:ln>
            <a:effectLst/>
          </p:spPr>
        </p:pic>
        <p:pic>
          <p:nvPicPr>
            <p:cNvPr id="9" name="Picture 3" descr="G:\commun\THIBEAU\Charte graphique\Charte graphique COL+UNICANCER\LOGO\LILLE CENTRE OSCAR LAMBRET CMJN.jpg"/>
            <p:cNvPicPr>
              <a:picLocks noChangeAspect="1" noChangeArrowheads="1"/>
            </p:cNvPicPr>
            <p:nvPr userDrawn="1"/>
          </p:nvPicPr>
          <p:blipFill>
            <a:blip r:embed="rId16" cstate="print"/>
            <a:srcRect/>
            <a:stretch>
              <a:fillRect/>
            </a:stretch>
          </p:blipFill>
          <p:spPr bwMode="auto">
            <a:xfrm>
              <a:off x="142844" y="108000"/>
              <a:ext cx="2571768" cy="1170222"/>
            </a:xfrm>
            <a:prstGeom prst="rect">
              <a:avLst/>
            </a:prstGeom>
            <a:noFill/>
          </p:spPr>
        </p:pic>
      </p:gr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pubmed.ncbi.nlm.nih.gov/27432915/"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12.xml"/><Relationship Id="rId5" Type="http://schemas.openxmlformats.org/officeDocument/2006/relationships/image" Target="../media/image49.wmf"/><Relationship Id="rId4" Type="http://schemas.openxmlformats.org/officeDocument/2006/relationships/image" Target="../media/image48.wmf"/></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ubmed.ncbi.nlm.nih.gov/29960848/" TargetMode="Externa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1916832"/>
            <a:ext cx="7772400" cy="2691730"/>
          </a:xfrm>
        </p:spPr>
        <p:txBody>
          <a:bodyPr>
            <a:normAutofit fontScale="90000"/>
          </a:bodyPr>
          <a:lstStyle/>
          <a:p>
            <a:r>
              <a:rPr lang="fr-FR" sz="8000" dirty="0" err="1" smtClean="0"/>
              <a:t>Nephroblastomes</a:t>
            </a:r>
            <a:r>
              <a:rPr lang="fr-FR" sz="8000" dirty="0" smtClean="0"/>
              <a:t/>
            </a:r>
            <a:br>
              <a:rPr lang="fr-FR" sz="8000" dirty="0" smtClean="0"/>
            </a:br>
            <a:r>
              <a:rPr lang="fr-FR" sz="8000" dirty="0" err="1" smtClean="0"/>
              <a:t>Wilms</a:t>
            </a:r>
            <a:r>
              <a:rPr lang="fr-FR" sz="8000" dirty="0" smtClean="0"/>
              <a:t> </a:t>
            </a:r>
            <a:r>
              <a:rPr lang="fr-FR" sz="8000" dirty="0" err="1" smtClean="0"/>
              <a:t>Tumors</a:t>
            </a:r>
            <a:r>
              <a:rPr lang="fr-FR" sz="8000" dirty="0" smtClean="0"/>
              <a:t/>
            </a:r>
            <a:br>
              <a:rPr lang="fr-FR" sz="8000" dirty="0" smtClean="0"/>
            </a:br>
            <a:r>
              <a:rPr lang="fr-FR" dirty="0" smtClean="0"/>
              <a:t/>
            </a:r>
            <a:br>
              <a:rPr lang="fr-FR" dirty="0" smtClean="0"/>
            </a:br>
            <a:endParaRPr lang="fr-FR" dirty="0"/>
          </a:p>
        </p:txBody>
      </p:sp>
      <p:sp>
        <p:nvSpPr>
          <p:cNvPr id="3" name="Sous-titre 2"/>
          <p:cNvSpPr>
            <a:spLocks noGrp="1"/>
          </p:cNvSpPr>
          <p:nvPr>
            <p:ph type="subTitle" idx="1"/>
          </p:nvPr>
        </p:nvSpPr>
        <p:spPr>
          <a:xfrm>
            <a:off x="2195736" y="4869160"/>
            <a:ext cx="6400800" cy="1752600"/>
          </a:xfrm>
        </p:spPr>
        <p:txBody>
          <a:bodyPr/>
          <a:lstStyle/>
          <a:p>
            <a:r>
              <a:rPr lang="fr-FR" dirty="0" smtClean="0"/>
              <a:t>Dr Hélène </a:t>
            </a:r>
            <a:r>
              <a:rPr lang="fr-FR" dirty="0" err="1" smtClean="0"/>
              <a:t>Sudour-Bonnange</a:t>
            </a:r>
            <a:endParaRPr lang="fr-FR" dirty="0" smtClean="0"/>
          </a:p>
          <a:p>
            <a:r>
              <a:rPr lang="fr-FR" dirty="0" smtClean="0"/>
              <a:t>Cours DES </a:t>
            </a:r>
            <a:r>
              <a:rPr lang="fr-FR" dirty="0" err="1" smtClean="0"/>
              <a:t>inter-région</a:t>
            </a:r>
            <a:r>
              <a:rPr lang="fr-FR" dirty="0" smtClean="0"/>
              <a:t> </a:t>
            </a:r>
            <a:r>
              <a:rPr lang="fr-FR" smtClean="0"/>
              <a:t>NORD- Grand EST</a:t>
            </a:r>
            <a:endParaRPr lang="fr-FR" dirty="0" smtClean="0"/>
          </a:p>
          <a:p>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0" dirty="0" smtClean="0"/>
              <a:t>Diagnostic et prise en charge</a:t>
            </a:r>
            <a:endParaRPr lang="fr-FR" dirty="0"/>
          </a:p>
        </p:txBody>
      </p:sp>
      <p:sp>
        <p:nvSpPr>
          <p:cNvPr id="6" name="Espace réservé du contenu 5"/>
          <p:cNvSpPr>
            <a:spLocks noGrp="1"/>
          </p:cNvSpPr>
          <p:nvPr>
            <p:ph idx="1"/>
          </p:nvPr>
        </p:nvSpPr>
        <p:spPr/>
        <p:txBody>
          <a:bodyPr>
            <a:normAutofit lnSpcReduction="10000"/>
          </a:bodyPr>
          <a:lstStyle/>
          <a:p>
            <a:r>
              <a:rPr lang="fr-FR" sz="2400" dirty="0" smtClean="0"/>
              <a:t>Pas de biopsie et initiation chimiothérapie </a:t>
            </a:r>
            <a:r>
              <a:rPr lang="fr-FR" sz="2400" dirty="0" err="1" smtClean="0"/>
              <a:t>neoadjuvante</a:t>
            </a:r>
            <a:r>
              <a:rPr lang="fr-FR" sz="2400" dirty="0" smtClean="0"/>
              <a:t> </a:t>
            </a:r>
          </a:p>
          <a:p>
            <a:r>
              <a:rPr lang="fr-FR" sz="2400" b="1" dirty="0" smtClean="0"/>
              <a:t>Discussion de la chirurgie: </a:t>
            </a:r>
            <a:r>
              <a:rPr lang="fr-FR" sz="2400" dirty="0" smtClean="0"/>
              <a:t>chirurgie conservatrice préférable compte tenu du contexte syndromique mais irréalisable; </a:t>
            </a:r>
          </a:p>
          <a:p>
            <a:r>
              <a:rPr lang="fr-FR" sz="2400" dirty="0" smtClean="0"/>
              <a:t>Chimio adjuvante selon </a:t>
            </a:r>
            <a:r>
              <a:rPr lang="fr-FR" sz="2400" dirty="0" err="1" smtClean="0"/>
              <a:t>anapath</a:t>
            </a:r>
            <a:r>
              <a:rPr lang="fr-FR" sz="2400" dirty="0" smtClean="0"/>
              <a:t> (stade I RI)</a:t>
            </a:r>
          </a:p>
          <a:p>
            <a:r>
              <a:rPr lang="fr-FR" sz="2400" b="1" dirty="0" smtClean="0"/>
              <a:t>Analyse cytogénétique </a:t>
            </a:r>
            <a:r>
              <a:rPr lang="fr-FR" sz="2400" dirty="0" smtClean="0"/>
              <a:t>conventionnelle: grande </a:t>
            </a:r>
            <a:r>
              <a:rPr lang="fr-FR" sz="2400" b="1" dirty="0" smtClean="0"/>
              <a:t>délétion,</a:t>
            </a:r>
            <a:r>
              <a:rPr lang="fr-FR" sz="2400" dirty="0" smtClean="0"/>
              <a:t> visible en résolution standard, </a:t>
            </a:r>
            <a:r>
              <a:rPr lang="fr-FR" sz="2400" b="1" dirty="0" smtClean="0"/>
              <a:t>de la région 11p13, en mosaïque</a:t>
            </a:r>
            <a:r>
              <a:rPr lang="fr-FR" sz="2400" dirty="0" smtClean="0"/>
              <a:t>, sur les lymphocytes (45 % des cellules analysées, sur 21cellules étudiées) avec donc un contingent cellulaire de 55 % sans délétion.*</a:t>
            </a:r>
          </a:p>
          <a:p>
            <a:r>
              <a:rPr lang="fr-FR" sz="2400" dirty="0" smtClean="0"/>
              <a:t>La mise en évidence de cette délétion en mosaïque, explique très probablement le phénotype incomplet</a:t>
            </a:r>
          </a:p>
          <a:p>
            <a:pPr>
              <a:buNone/>
            </a:pPr>
            <a:r>
              <a:rPr lang="fr-FR" sz="2400" dirty="0" smtClean="0"/>
              <a:t>en ce qui concerne le </a:t>
            </a:r>
            <a:r>
              <a:rPr lang="fr-FR" sz="2400" b="1" dirty="0" smtClean="0"/>
              <a:t>syndrome WAGR.</a:t>
            </a:r>
            <a:endParaRPr lang="fr-FR" sz="2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 clinique 3</a:t>
            </a:r>
            <a:endParaRPr lang="fr-FR" dirty="0"/>
          </a:p>
        </p:txBody>
      </p:sp>
      <p:sp>
        <p:nvSpPr>
          <p:cNvPr id="3" name="Espace réservé du contenu 2"/>
          <p:cNvSpPr>
            <a:spLocks noGrp="1"/>
          </p:cNvSpPr>
          <p:nvPr>
            <p:ph idx="1"/>
          </p:nvPr>
        </p:nvSpPr>
        <p:spPr/>
        <p:txBody>
          <a:bodyPr>
            <a:normAutofit/>
          </a:bodyPr>
          <a:lstStyle/>
          <a:p>
            <a:r>
              <a:rPr lang="fr-FR" sz="2000" dirty="0" smtClean="0"/>
              <a:t>Pauline, 8ans , 2</a:t>
            </a:r>
            <a:r>
              <a:rPr lang="fr-FR" sz="2000" baseline="30000" dirty="0" smtClean="0"/>
              <a:t>ème</a:t>
            </a:r>
            <a:r>
              <a:rPr lang="fr-FR" sz="2000" dirty="0" smtClean="0"/>
              <a:t> enfant du couple sans ATCD notoire</a:t>
            </a:r>
          </a:p>
          <a:p>
            <a:r>
              <a:rPr lang="fr-FR" sz="2000" dirty="0" smtClean="0"/>
              <a:t>Depuis 15 jours douleurs </a:t>
            </a:r>
            <a:r>
              <a:rPr lang="fr-FR" sz="2000" dirty="0" err="1" smtClean="0"/>
              <a:t>abdo</a:t>
            </a:r>
            <a:r>
              <a:rPr lang="fr-FR" sz="2000" dirty="0" smtClean="0"/>
              <a:t> </a:t>
            </a:r>
            <a:r>
              <a:rPr lang="fr-FR" sz="2000" dirty="0" err="1" smtClean="0"/>
              <a:t>intermitentes</a:t>
            </a:r>
            <a:r>
              <a:rPr lang="fr-FR" sz="2000" dirty="0" smtClean="0"/>
              <a:t> et les parents ont remarqué une augmentation du périmètre abdominal. Fébricule le soir. EG conservé</a:t>
            </a:r>
          </a:p>
          <a:p>
            <a:r>
              <a:rPr lang="fr-FR" sz="2000" dirty="0" smtClean="0"/>
              <a:t>Consultation aux urgences: masse hypochondre droit dure non douloureuse descendant vers pelvis. RAS par ailleurs</a:t>
            </a:r>
          </a:p>
          <a:p>
            <a:r>
              <a:rPr lang="fr-FR" sz="2000" dirty="0" smtClean="0"/>
              <a:t>Echographie = lésion tissulaire </a:t>
            </a:r>
            <a:r>
              <a:rPr lang="fr-FR" sz="2000" dirty="0" err="1" smtClean="0"/>
              <a:t>retropéritonéale</a:t>
            </a:r>
            <a:r>
              <a:rPr lang="fr-FR" sz="2000" dirty="0" smtClean="0"/>
              <a:t> droite semblant développée au dépens du rein droit</a:t>
            </a:r>
            <a:endParaRPr lang="fr-FR"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0"/>
            <a:ext cx="9144000" cy="1700808"/>
          </a:xfrm>
          <a:solidFill>
            <a:schemeClr val="accent4">
              <a:lumMod val="20000"/>
              <a:lumOff val="80000"/>
            </a:schemeClr>
          </a:solidFill>
        </p:spPr>
        <p:txBody>
          <a:bodyPr>
            <a:normAutofit fontScale="90000"/>
          </a:bodyPr>
          <a:lstStyle/>
          <a:p>
            <a:r>
              <a:rPr lang="fr-FR" sz="1800" dirty="0" smtClean="0"/>
              <a:t>Le scanner retrouve une volumineuse masse de 18 cm,</a:t>
            </a:r>
            <a:br>
              <a:rPr lang="fr-FR" sz="1800" dirty="0" smtClean="0"/>
            </a:br>
            <a:r>
              <a:rPr lang="fr-FR" sz="1800" dirty="0" smtClean="0"/>
              <a:t>développée aux dépens du pôle supérieur du rein droit, d'aspect très agressif, avec une extension tumorale vers le</a:t>
            </a:r>
            <a:br>
              <a:rPr lang="fr-FR" sz="1800" dirty="0" smtClean="0"/>
            </a:br>
            <a:r>
              <a:rPr lang="fr-FR" sz="1800" dirty="0" smtClean="0"/>
              <a:t>parenchyme hépatique et la veine cave inférieure. On note également de multiples nodules pulmonaires d'allure secondaire,</a:t>
            </a:r>
            <a:br>
              <a:rPr lang="fr-FR" sz="1800" dirty="0" smtClean="0"/>
            </a:br>
            <a:r>
              <a:rPr lang="fr-FR" sz="1800" dirty="0" smtClean="0"/>
              <a:t>répartis dans les deux champs</a:t>
            </a:r>
            <a:r>
              <a:rPr lang="fr-FR" sz="2000" dirty="0" smtClean="0"/>
              <a:t>.</a:t>
            </a:r>
            <a:endParaRPr lang="fr-FR" sz="2000" dirty="0"/>
          </a:p>
        </p:txBody>
      </p:sp>
      <p:pic>
        <p:nvPicPr>
          <p:cNvPr id="39937" name="Picture 1"/>
          <p:cNvPicPr>
            <a:picLocks noChangeAspect="1" noChangeArrowheads="1"/>
          </p:cNvPicPr>
          <p:nvPr/>
        </p:nvPicPr>
        <p:blipFill>
          <a:blip r:embed="rId2" cstate="print"/>
          <a:srcRect/>
          <a:stretch>
            <a:fillRect/>
          </a:stretch>
        </p:blipFill>
        <p:spPr bwMode="auto">
          <a:xfrm>
            <a:off x="0" y="2117450"/>
            <a:ext cx="9144000" cy="4407894"/>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0" y="1340768"/>
            <a:ext cx="9200967" cy="4032448"/>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cstate="print"/>
          <a:srcRect/>
          <a:stretch>
            <a:fillRect/>
          </a:stretch>
        </p:blipFill>
        <p:spPr bwMode="auto">
          <a:xfrm>
            <a:off x="-324544" y="0"/>
            <a:ext cx="6209546" cy="2666111"/>
          </a:xfrm>
          <a:prstGeom prst="rect">
            <a:avLst/>
          </a:prstGeom>
          <a:noFill/>
          <a:ln w="9525">
            <a:noFill/>
            <a:miter lim="800000"/>
            <a:headEnd/>
            <a:tailEnd/>
          </a:ln>
          <a:effectLst/>
        </p:spPr>
      </p:pic>
      <p:pic>
        <p:nvPicPr>
          <p:cNvPr id="38914" name="Picture 2"/>
          <p:cNvPicPr>
            <a:picLocks noChangeAspect="1" noChangeArrowheads="1"/>
          </p:cNvPicPr>
          <p:nvPr/>
        </p:nvPicPr>
        <p:blipFill>
          <a:blip r:embed="rId3" cstate="print"/>
          <a:srcRect/>
          <a:stretch>
            <a:fillRect/>
          </a:stretch>
        </p:blipFill>
        <p:spPr bwMode="auto">
          <a:xfrm>
            <a:off x="1862632" y="3731695"/>
            <a:ext cx="7281368" cy="3126305"/>
          </a:xfrm>
          <a:prstGeom prst="rect">
            <a:avLst/>
          </a:prstGeom>
          <a:noFill/>
          <a:ln w="9525">
            <a:noFill/>
            <a:miter lim="800000"/>
            <a:headEnd/>
            <a:tailEnd/>
          </a:ln>
          <a:effectLst/>
        </p:spPr>
      </p:pic>
      <p:pic>
        <p:nvPicPr>
          <p:cNvPr id="38915" name="Picture 3"/>
          <p:cNvPicPr>
            <a:picLocks noChangeAspect="1" noChangeArrowheads="1"/>
          </p:cNvPicPr>
          <p:nvPr/>
        </p:nvPicPr>
        <p:blipFill>
          <a:blip r:embed="rId4" cstate="print"/>
          <a:srcRect/>
          <a:stretch>
            <a:fillRect/>
          </a:stretch>
        </p:blipFill>
        <p:spPr bwMode="auto">
          <a:xfrm>
            <a:off x="3705853" y="1124744"/>
            <a:ext cx="5438147" cy="2641874"/>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Examens complémentaires réalisés</a:t>
            </a:r>
            <a:endParaRPr lang="fr-FR" dirty="0"/>
          </a:p>
        </p:txBody>
      </p:sp>
      <p:sp>
        <p:nvSpPr>
          <p:cNvPr id="8" name="Espace réservé du contenu 7"/>
          <p:cNvSpPr>
            <a:spLocks noGrp="1"/>
          </p:cNvSpPr>
          <p:nvPr>
            <p:ph sz="half" idx="1"/>
          </p:nvPr>
        </p:nvSpPr>
        <p:spPr/>
        <p:txBody>
          <a:bodyPr>
            <a:normAutofit fontScale="77500" lnSpcReduction="20000"/>
          </a:bodyPr>
          <a:lstStyle/>
          <a:p>
            <a:r>
              <a:rPr lang="fr-FR" b="1" dirty="0" err="1" smtClean="0"/>
              <a:t>catecholamines</a:t>
            </a:r>
            <a:r>
              <a:rPr lang="fr-FR" b="1" dirty="0" smtClean="0"/>
              <a:t> urinaires: </a:t>
            </a:r>
            <a:r>
              <a:rPr lang="fr-FR" dirty="0" smtClean="0"/>
              <a:t>VMA, HVA, Dopamine négatif</a:t>
            </a:r>
          </a:p>
          <a:p>
            <a:r>
              <a:rPr lang="fr-FR" b="1" dirty="0" smtClean="0"/>
              <a:t>Bio</a:t>
            </a:r>
            <a:r>
              <a:rPr lang="fr-FR" dirty="0" smtClean="0"/>
              <a:t> rénal+ hépatique :N</a:t>
            </a:r>
          </a:p>
          <a:p>
            <a:r>
              <a:rPr lang="fr-FR" b="1" dirty="0" smtClean="0"/>
              <a:t>Myélogramme + BOM</a:t>
            </a:r>
            <a:r>
              <a:rPr lang="fr-FR" dirty="0" smtClean="0"/>
              <a:t>: pas envahissement suspect</a:t>
            </a:r>
          </a:p>
          <a:p>
            <a:r>
              <a:rPr lang="fr-FR" b="1" dirty="0" smtClean="0"/>
              <a:t>TEP :</a:t>
            </a:r>
            <a:r>
              <a:rPr lang="fr-FR" dirty="0" smtClean="0"/>
              <a:t>hyperfixation de la masse abdominale ainsi que des nodules pulmonaires, sans autre hyperfixation suspecte.</a:t>
            </a:r>
          </a:p>
          <a:p>
            <a:endParaRPr lang="fr-FR" dirty="0" smtClean="0"/>
          </a:p>
          <a:p>
            <a:endParaRPr lang="fr-FR" dirty="0" smtClean="0"/>
          </a:p>
        </p:txBody>
      </p:sp>
      <p:sp>
        <p:nvSpPr>
          <p:cNvPr id="5" name="Espace réservé du texte 4"/>
          <p:cNvSpPr>
            <a:spLocks noGrp="1"/>
          </p:cNvSpPr>
          <p:nvPr>
            <p:ph sz="half" idx="2"/>
          </p:nvPr>
        </p:nvSpPr>
        <p:spPr/>
        <p:txBody>
          <a:bodyPr>
            <a:normAutofit fontScale="77500" lnSpcReduction="20000"/>
          </a:bodyPr>
          <a:lstStyle/>
          <a:p>
            <a:r>
              <a:rPr lang="fr-FR" b="1" dirty="0" smtClean="0"/>
              <a:t>BIOPSIE indiquée car âge « élevé », scanner atypique</a:t>
            </a:r>
          </a:p>
          <a:p>
            <a:r>
              <a:rPr lang="fr-FR" dirty="0" smtClean="0"/>
              <a:t>Les aspects morphologiques et </a:t>
            </a:r>
            <a:r>
              <a:rPr lang="fr-FR" dirty="0" err="1" smtClean="0"/>
              <a:t>immunohistochimique</a:t>
            </a:r>
            <a:r>
              <a:rPr lang="fr-FR" dirty="0" smtClean="0"/>
              <a:t> sont en faveur d'un </a:t>
            </a:r>
            <a:r>
              <a:rPr lang="fr-FR" dirty="0" err="1" smtClean="0"/>
              <a:t>néphroblastome</a:t>
            </a:r>
            <a:endParaRPr lang="fr-FR" dirty="0" smtClean="0"/>
          </a:p>
          <a:p>
            <a:r>
              <a:rPr lang="fr-FR" dirty="0" smtClean="0"/>
              <a:t>(anticorps anti </a:t>
            </a:r>
            <a:r>
              <a:rPr lang="fr-FR" dirty="0" err="1" smtClean="0"/>
              <a:t>pancytokératine</a:t>
            </a:r>
            <a:r>
              <a:rPr lang="fr-FR" dirty="0" smtClean="0"/>
              <a:t> AE1-AE3, CD56, WT1, PAX8 et PAX2 positifs). </a:t>
            </a:r>
          </a:p>
          <a:p>
            <a:r>
              <a:rPr lang="fr-FR" dirty="0" smtClean="0"/>
              <a:t>Absence d'argument moléculaire pour un </a:t>
            </a:r>
            <a:r>
              <a:rPr lang="fr-FR" dirty="0" err="1" smtClean="0"/>
              <a:t>synovialosarcome</a:t>
            </a:r>
            <a:r>
              <a:rPr lang="fr-FR" dirty="0" smtClean="0"/>
              <a:t>, une tumeur </a:t>
            </a:r>
            <a:r>
              <a:rPr lang="fr-FR" dirty="0" err="1" smtClean="0"/>
              <a:t>desmoplasique</a:t>
            </a:r>
            <a:r>
              <a:rPr lang="fr-FR" dirty="0" smtClean="0"/>
              <a:t> à petites cellules rondes</a:t>
            </a:r>
            <a:r>
              <a:rPr lang="fr-FR" b="1" dirty="0" smtClean="0"/>
              <a:t>.</a:t>
            </a:r>
            <a:endParaRPr lang="fr-FR"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Diagnostic et prise en charge</a:t>
            </a:r>
            <a:endParaRPr lang="fr-FR" dirty="0"/>
          </a:p>
        </p:txBody>
      </p:sp>
      <p:sp>
        <p:nvSpPr>
          <p:cNvPr id="8" name="Espace réservé du contenu 7"/>
          <p:cNvSpPr>
            <a:spLocks noGrp="1"/>
          </p:cNvSpPr>
          <p:nvPr>
            <p:ph idx="1"/>
          </p:nvPr>
        </p:nvSpPr>
        <p:spPr/>
        <p:txBody>
          <a:bodyPr>
            <a:normAutofit fontScale="92500" lnSpcReduction="10000"/>
          </a:bodyPr>
          <a:lstStyle/>
          <a:p>
            <a:r>
              <a:rPr lang="fr-FR" dirty="0" smtClean="0"/>
              <a:t>Nephroblastome M+ pulmonaire</a:t>
            </a:r>
          </a:p>
          <a:p>
            <a:r>
              <a:rPr lang="fr-FR" dirty="0" smtClean="0"/>
              <a:t> 6 semaines de chimio </a:t>
            </a:r>
            <a:r>
              <a:rPr lang="fr-FR" dirty="0" err="1" smtClean="0"/>
              <a:t>néoadjuvante</a:t>
            </a:r>
            <a:r>
              <a:rPr lang="fr-FR" dirty="0" smtClean="0"/>
              <a:t> (VAD)</a:t>
            </a:r>
          </a:p>
          <a:p>
            <a:r>
              <a:rPr lang="fr-FR" dirty="0" err="1" smtClean="0"/>
              <a:t>Nephrectomie</a:t>
            </a:r>
            <a:r>
              <a:rPr lang="fr-FR" dirty="0" smtClean="0"/>
              <a:t> D</a:t>
            </a:r>
          </a:p>
          <a:p>
            <a:r>
              <a:rPr lang="fr-FR" dirty="0" smtClean="0"/>
              <a:t>Anapath = stade III risque intermédiaire</a:t>
            </a:r>
          </a:p>
          <a:p>
            <a:r>
              <a:rPr lang="fr-FR" dirty="0" smtClean="0"/>
              <a:t>Chimio adjuvante (36semaines, 4 médicaments) RT loge rénale</a:t>
            </a:r>
          </a:p>
          <a:p>
            <a:r>
              <a:rPr lang="fr-FR" dirty="0" smtClean="0"/>
              <a:t>Nodules pulmonaires résiduel semaine 9 post op, inopérables </a:t>
            </a:r>
            <a:r>
              <a:rPr lang="fr-FR" dirty="0" err="1" smtClean="0"/>
              <a:t>carmultiples</a:t>
            </a:r>
            <a:r>
              <a:rPr lang="fr-FR" dirty="0" smtClean="0"/>
              <a:t> dans 2 champs: RT bi-pulmonaire</a:t>
            </a:r>
          </a:p>
          <a:p>
            <a:endParaRPr lang="fr-FR"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 clinique N° 4</a:t>
            </a:r>
            <a:endParaRPr lang="fr-FR" dirty="0"/>
          </a:p>
        </p:txBody>
      </p:sp>
      <p:sp>
        <p:nvSpPr>
          <p:cNvPr id="3" name="Espace réservé du contenu 2"/>
          <p:cNvSpPr>
            <a:spLocks noGrp="1"/>
          </p:cNvSpPr>
          <p:nvPr>
            <p:ph idx="1"/>
          </p:nvPr>
        </p:nvSpPr>
        <p:spPr/>
        <p:txBody>
          <a:bodyPr>
            <a:normAutofit/>
          </a:bodyPr>
          <a:lstStyle/>
          <a:p>
            <a:r>
              <a:rPr lang="fr-FR" sz="2000" dirty="0" smtClean="0"/>
              <a:t>Manon 4 mois, 4</a:t>
            </a:r>
            <a:r>
              <a:rPr lang="fr-FR" sz="2000" baseline="30000" dirty="0" smtClean="0"/>
              <a:t>ème</a:t>
            </a:r>
            <a:r>
              <a:rPr lang="fr-FR" sz="2000" dirty="0" smtClean="0"/>
              <a:t> enfant du couple. Pas ATCD notoire</a:t>
            </a:r>
          </a:p>
          <a:p>
            <a:r>
              <a:rPr lang="fr-FR" sz="2000" dirty="0" smtClean="0"/>
              <a:t>Au cours de la toilette, maman perçoit une masse dure flanc gauche</a:t>
            </a:r>
          </a:p>
          <a:p>
            <a:r>
              <a:rPr lang="fr-FR" sz="2000" dirty="0" smtClean="0"/>
              <a:t>Echographie retrouve tumeur à priori d’origine rénale G bien limitée de 5 cm de grand axe</a:t>
            </a:r>
          </a:p>
          <a:p>
            <a:endParaRPr lang="fr-FR"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282154"/>
          </a:xfrm>
          <a:solidFill>
            <a:schemeClr val="accent4">
              <a:lumMod val="20000"/>
              <a:lumOff val="80000"/>
            </a:schemeClr>
          </a:solidFill>
        </p:spPr>
        <p:txBody>
          <a:bodyPr>
            <a:noAutofit/>
          </a:bodyPr>
          <a:lstStyle/>
          <a:p>
            <a:r>
              <a:rPr lang="fr-FR" sz="2000" dirty="0" smtClean="0"/>
              <a:t>TDM= Masse de 5 cm a priori d'origine rénale gauche compte-tenu de la visibilité de la surrénale gauche. Bien limitée. Pas d’autres anomalies</a:t>
            </a:r>
            <a:endParaRPr lang="fr-FR" sz="2000" dirty="0"/>
          </a:p>
        </p:txBody>
      </p:sp>
      <p:pic>
        <p:nvPicPr>
          <p:cNvPr id="33793" name="Picture 1"/>
          <p:cNvPicPr>
            <a:picLocks noChangeAspect="1" noChangeArrowheads="1"/>
          </p:cNvPicPr>
          <p:nvPr/>
        </p:nvPicPr>
        <p:blipFill>
          <a:blip r:embed="rId2" cstate="print"/>
          <a:srcRect/>
          <a:stretch>
            <a:fillRect/>
          </a:stretch>
        </p:blipFill>
        <p:spPr bwMode="auto">
          <a:xfrm>
            <a:off x="0" y="1268760"/>
            <a:ext cx="6089317" cy="2614490"/>
          </a:xfrm>
          <a:prstGeom prst="rect">
            <a:avLst/>
          </a:prstGeom>
          <a:noFill/>
          <a:ln w="9525">
            <a:noFill/>
            <a:miter lim="800000"/>
            <a:headEnd/>
            <a:tailEnd/>
          </a:ln>
          <a:effectLst/>
        </p:spPr>
      </p:pic>
      <p:pic>
        <p:nvPicPr>
          <p:cNvPr id="33794" name="Picture 2"/>
          <p:cNvPicPr>
            <a:picLocks noChangeAspect="1" noChangeArrowheads="1"/>
          </p:cNvPicPr>
          <p:nvPr/>
        </p:nvPicPr>
        <p:blipFill>
          <a:blip r:embed="rId3" cstate="print"/>
          <a:srcRect/>
          <a:stretch>
            <a:fillRect/>
          </a:stretch>
        </p:blipFill>
        <p:spPr bwMode="auto">
          <a:xfrm>
            <a:off x="1187624" y="3565544"/>
            <a:ext cx="7668344" cy="3292456"/>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cstate="print"/>
          <a:srcRect/>
          <a:stretch>
            <a:fillRect/>
          </a:stretch>
        </p:blipFill>
        <p:spPr bwMode="auto">
          <a:xfrm>
            <a:off x="60113" y="1628800"/>
            <a:ext cx="9083887" cy="3900229"/>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 clinique n°1</a:t>
            </a:r>
            <a:endParaRPr lang="fr-FR" dirty="0"/>
          </a:p>
        </p:txBody>
      </p:sp>
      <p:sp>
        <p:nvSpPr>
          <p:cNvPr id="3" name="Espace réservé du contenu 2"/>
          <p:cNvSpPr>
            <a:spLocks noGrp="1"/>
          </p:cNvSpPr>
          <p:nvPr>
            <p:ph idx="1"/>
          </p:nvPr>
        </p:nvSpPr>
        <p:spPr/>
        <p:txBody>
          <a:bodyPr>
            <a:normAutofit/>
          </a:bodyPr>
          <a:lstStyle/>
          <a:p>
            <a:r>
              <a:rPr lang="fr-FR" sz="2000" dirty="0" smtClean="0"/>
              <a:t>Clémentine 8mois née à terme; 2</a:t>
            </a:r>
            <a:r>
              <a:rPr lang="fr-FR" sz="2000" baseline="30000" dirty="0" smtClean="0"/>
              <a:t>ème</a:t>
            </a:r>
            <a:r>
              <a:rPr lang="fr-FR" sz="2000" dirty="0" smtClean="0"/>
              <a:t> enfant du couple. RAS depuis la naissance sauf tendance constipation depuis la diversification (selles 1j/2)</a:t>
            </a:r>
          </a:p>
          <a:p>
            <a:r>
              <a:rPr lang="fr-FR" sz="2000" dirty="0" smtClean="0"/>
              <a:t> Elle prend son bain et sa maman lui trouve un gros ventre un peu dur à gauche. </a:t>
            </a:r>
          </a:p>
          <a:p>
            <a:r>
              <a:rPr lang="fr-FR" sz="2000" dirty="0" smtClean="0"/>
              <a:t>Le lendemain en changeant sa couche la maman est inquiète par le ventre de sa fille toujours volumineux et dur. Elle a eu des selles cependant</a:t>
            </a:r>
          </a:p>
          <a:p>
            <a:r>
              <a:rPr lang="fr-FR" sz="2000" dirty="0" smtClean="0"/>
              <a:t>Elle consulte son médecin traitant. qui l’oriente vers les urgences pour une </a:t>
            </a:r>
            <a:r>
              <a:rPr lang="fr-FR" sz="2000" dirty="0" err="1" smtClean="0"/>
              <a:t>echographie</a:t>
            </a:r>
            <a:r>
              <a:rPr lang="fr-FR" sz="2000" dirty="0" smtClean="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Diagnostic et prise en charge</a:t>
            </a:r>
            <a:endParaRPr lang="fr-FR" dirty="0"/>
          </a:p>
        </p:txBody>
      </p:sp>
      <p:sp>
        <p:nvSpPr>
          <p:cNvPr id="6" name="Espace réservé du contenu 5"/>
          <p:cNvSpPr>
            <a:spLocks noGrp="1"/>
          </p:cNvSpPr>
          <p:nvPr>
            <p:ph idx="1"/>
          </p:nvPr>
        </p:nvSpPr>
        <p:spPr/>
        <p:txBody>
          <a:bodyPr>
            <a:normAutofit lnSpcReduction="10000"/>
          </a:bodyPr>
          <a:lstStyle/>
          <a:p>
            <a:r>
              <a:rPr lang="fr-FR" dirty="0" smtClean="0"/>
              <a:t>RCP: cette masse est opérable de première intention</a:t>
            </a:r>
          </a:p>
          <a:p>
            <a:r>
              <a:rPr lang="fr-FR" dirty="0" smtClean="0"/>
              <a:t>1</a:t>
            </a:r>
            <a:r>
              <a:rPr lang="fr-FR" baseline="30000" dirty="0" smtClean="0"/>
              <a:t>ère</a:t>
            </a:r>
            <a:r>
              <a:rPr lang="fr-FR" dirty="0" smtClean="0"/>
              <a:t> hypothèse compte tenu âge et du tableau clinique et aspect scanner: </a:t>
            </a:r>
            <a:r>
              <a:rPr lang="fr-FR" b="1" dirty="0" smtClean="0"/>
              <a:t>néphrome </a:t>
            </a:r>
            <a:r>
              <a:rPr lang="fr-FR" b="1" dirty="0" err="1" smtClean="0"/>
              <a:t>mesoblastique</a:t>
            </a:r>
            <a:r>
              <a:rPr lang="fr-FR" b="1" dirty="0" smtClean="0"/>
              <a:t> congénital</a:t>
            </a:r>
          </a:p>
          <a:p>
            <a:r>
              <a:rPr lang="fr-FR" b="1" dirty="0" smtClean="0"/>
              <a:t>Décision néphrectomie 1</a:t>
            </a:r>
            <a:r>
              <a:rPr lang="fr-FR" b="1" baseline="30000" dirty="0" smtClean="0"/>
              <a:t>ère</a:t>
            </a:r>
            <a:endParaRPr lang="fr-FR" b="1" dirty="0" smtClean="0"/>
          </a:p>
          <a:p>
            <a:r>
              <a:rPr lang="fr-FR" dirty="0" smtClean="0"/>
              <a:t>Anatomopathologie: </a:t>
            </a:r>
            <a:r>
              <a:rPr lang="fr-FR" b="1" dirty="0" err="1" smtClean="0"/>
              <a:t>néphroblastome</a:t>
            </a:r>
            <a:r>
              <a:rPr lang="fr-FR" b="1" dirty="0" smtClean="0"/>
              <a:t> de risque histologique intermédiaire stade II</a:t>
            </a:r>
          </a:p>
          <a:p>
            <a:r>
              <a:rPr lang="fr-FR" dirty="0" smtClean="0"/>
              <a:t>Indication chimio adjuvante VA 27 semaines</a:t>
            </a: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 clinique n°5</a:t>
            </a:r>
            <a:endParaRPr lang="fr-FR" dirty="0"/>
          </a:p>
        </p:txBody>
      </p:sp>
      <p:sp>
        <p:nvSpPr>
          <p:cNvPr id="3" name="Espace réservé du contenu 2"/>
          <p:cNvSpPr>
            <a:spLocks noGrp="1"/>
          </p:cNvSpPr>
          <p:nvPr>
            <p:ph idx="1"/>
          </p:nvPr>
        </p:nvSpPr>
        <p:spPr>
          <a:xfrm>
            <a:off x="611560" y="1628800"/>
            <a:ext cx="8280920" cy="5114948"/>
          </a:xfrm>
        </p:spPr>
        <p:txBody>
          <a:bodyPr>
            <a:normAutofit/>
          </a:bodyPr>
          <a:lstStyle/>
          <a:p>
            <a:r>
              <a:rPr lang="fr-FR" sz="2000" dirty="0" smtClean="0"/>
              <a:t>Emmanuelle, nouveau-né. 2</a:t>
            </a:r>
            <a:r>
              <a:rPr lang="fr-FR" sz="2000" baseline="30000" dirty="0" smtClean="0"/>
              <a:t>ème</a:t>
            </a:r>
            <a:r>
              <a:rPr lang="fr-FR" sz="2000" dirty="0" smtClean="0"/>
              <a:t> enfant du couple</a:t>
            </a:r>
          </a:p>
          <a:p>
            <a:r>
              <a:rPr lang="fr-FR" sz="2000" dirty="0" smtClean="0"/>
              <a:t>lors de l'échographie anténatale systématique des 32 semaines: reins augmentés de volume. L'IRM réalisée en anténatal avait confirmé la présence d'une </a:t>
            </a:r>
            <a:r>
              <a:rPr lang="fr-FR" sz="2000" dirty="0" err="1" smtClean="0"/>
              <a:t>néphromégalie</a:t>
            </a:r>
            <a:r>
              <a:rPr lang="fr-FR" sz="2000" dirty="0" smtClean="0"/>
              <a:t> bilatérale avec une suspicion d'hydronéphrose. </a:t>
            </a:r>
          </a:p>
          <a:p>
            <a:r>
              <a:rPr lang="fr-FR" sz="2000" dirty="0" smtClean="0"/>
              <a:t>L'accouchement avait lieu à terme par voie basse après déclenchement à 38 semaines + 6 jours.</a:t>
            </a:r>
          </a:p>
          <a:p>
            <a:r>
              <a:rPr lang="fr-FR" sz="2000" dirty="0" smtClean="0"/>
              <a:t>Le poids de naissance était de 4 kg 280 pour une taille de 53 cm et un périmètre crânien de 36 cm. A la palpation abdominale :  reins palpables dans les 2 flancs et au niveau de l'abdomen.</a:t>
            </a:r>
          </a:p>
          <a:p>
            <a:r>
              <a:rPr lang="fr-FR" sz="2000" dirty="0" smtClean="0"/>
              <a:t>Fonction rénale contrôlée à J3 de vie normale</a:t>
            </a:r>
          </a:p>
          <a:p>
            <a:r>
              <a:rPr lang="fr-FR" sz="2000" dirty="0" smtClean="0"/>
              <a:t> Echographie rénale à J4 de vie : aspect des reins en faveur d'une </a:t>
            </a:r>
            <a:r>
              <a:rPr lang="fr-FR" sz="2000" b="1" dirty="0" err="1" smtClean="0"/>
              <a:t>néphroblastomatose</a:t>
            </a:r>
            <a:r>
              <a:rPr lang="fr-FR" sz="2000" b="1" dirty="0" smtClean="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116632"/>
            <a:ext cx="9144000" cy="1143000"/>
          </a:xfrm>
          <a:solidFill>
            <a:schemeClr val="accent4">
              <a:lumMod val="20000"/>
              <a:lumOff val="80000"/>
            </a:schemeClr>
          </a:solidFill>
        </p:spPr>
        <p:txBody>
          <a:bodyPr/>
          <a:lstStyle/>
          <a:p>
            <a:r>
              <a:rPr lang="fr-FR" dirty="0" smtClean="0">
                <a:solidFill>
                  <a:schemeClr val="accent1">
                    <a:lumMod val="75000"/>
                  </a:schemeClr>
                </a:solidFill>
              </a:rPr>
              <a:t>IRM </a:t>
            </a:r>
            <a:r>
              <a:rPr lang="fr-FR" dirty="0" err="1" smtClean="0">
                <a:solidFill>
                  <a:schemeClr val="accent1">
                    <a:lumMod val="75000"/>
                  </a:schemeClr>
                </a:solidFill>
              </a:rPr>
              <a:t>foetale</a:t>
            </a:r>
            <a:endParaRPr lang="fr-FR" dirty="0">
              <a:solidFill>
                <a:schemeClr val="accent1">
                  <a:lumMod val="75000"/>
                </a:schemeClr>
              </a:solidFill>
            </a:endParaRPr>
          </a:p>
        </p:txBody>
      </p:sp>
      <p:pic>
        <p:nvPicPr>
          <p:cNvPr id="68610" name="Picture 2"/>
          <p:cNvPicPr>
            <a:picLocks noChangeAspect="1" noChangeArrowheads="1"/>
          </p:cNvPicPr>
          <p:nvPr/>
        </p:nvPicPr>
        <p:blipFill>
          <a:blip r:embed="rId2" cstate="print"/>
          <a:srcRect/>
          <a:stretch>
            <a:fillRect/>
          </a:stretch>
        </p:blipFill>
        <p:spPr bwMode="auto">
          <a:xfrm>
            <a:off x="0" y="1916832"/>
            <a:ext cx="9144000" cy="3926038"/>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0"/>
            <a:ext cx="9144000" cy="1700808"/>
          </a:xfrm>
          <a:solidFill>
            <a:schemeClr val="accent4">
              <a:lumMod val="20000"/>
              <a:lumOff val="80000"/>
            </a:schemeClr>
          </a:solidFill>
        </p:spPr>
        <p:txBody>
          <a:bodyPr>
            <a:normAutofit fontScale="90000"/>
          </a:bodyPr>
          <a:lstStyle/>
          <a:p>
            <a:r>
              <a:rPr lang="fr-FR" sz="2000" dirty="0" smtClean="0"/>
              <a:t/>
            </a:r>
            <a:br>
              <a:rPr lang="fr-FR" sz="2000" dirty="0" smtClean="0"/>
            </a:br>
            <a:r>
              <a:rPr lang="fr-FR" sz="1800" dirty="0" smtClean="0"/>
              <a:t>TDM TAP: </a:t>
            </a:r>
            <a:r>
              <a:rPr lang="fr-FR" sz="1800" dirty="0" err="1" smtClean="0"/>
              <a:t>Néphromégalie</a:t>
            </a:r>
            <a:r>
              <a:rPr lang="fr-FR" sz="1800" dirty="0" smtClean="0"/>
              <a:t> bilatérale avec multiples nodules parenchymateux confluents d’aspect identique, de taille variable, homogènes.</a:t>
            </a:r>
            <a:br>
              <a:rPr lang="fr-FR" sz="1800" dirty="0" smtClean="0"/>
            </a:br>
            <a:r>
              <a:rPr lang="fr-FR" sz="1800" dirty="0" smtClean="0"/>
              <a:t> Aspect compatible avec une </a:t>
            </a:r>
            <a:r>
              <a:rPr lang="fr-FR" sz="1800" dirty="0" err="1" smtClean="0"/>
              <a:t>néphroblastomatose</a:t>
            </a:r>
            <a:r>
              <a:rPr lang="fr-FR" sz="1800" dirty="0" smtClean="0"/>
              <a:t>, sans autre anomalie décelée, à l'étage </a:t>
            </a:r>
            <a:r>
              <a:rPr lang="fr-FR" sz="1800" dirty="0" err="1" smtClean="0"/>
              <a:t>pulmonaire,hépatique</a:t>
            </a:r>
            <a:r>
              <a:rPr lang="fr-FR" sz="1800" dirty="0" smtClean="0"/>
              <a:t>, osseux ou abdomino-pelvien.</a:t>
            </a:r>
            <a:r>
              <a:rPr lang="fr-FR" sz="2000" dirty="0" smtClean="0"/>
              <a:t/>
            </a:r>
            <a:br>
              <a:rPr lang="fr-FR" sz="2000" dirty="0" smtClean="0"/>
            </a:br>
            <a:endParaRPr lang="fr-FR" sz="2000" dirty="0"/>
          </a:p>
        </p:txBody>
      </p:sp>
      <p:pic>
        <p:nvPicPr>
          <p:cNvPr id="29697" name="Picture 1"/>
          <p:cNvPicPr>
            <a:picLocks noChangeAspect="1" noChangeArrowheads="1"/>
          </p:cNvPicPr>
          <p:nvPr/>
        </p:nvPicPr>
        <p:blipFill>
          <a:blip r:embed="rId2" cstate="print"/>
          <a:srcRect/>
          <a:stretch>
            <a:fillRect/>
          </a:stretch>
        </p:blipFill>
        <p:spPr bwMode="auto">
          <a:xfrm>
            <a:off x="0" y="2276872"/>
            <a:ext cx="9394309" cy="4033511"/>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cstate="print"/>
          <a:srcRect/>
          <a:stretch>
            <a:fillRect/>
          </a:stretch>
        </p:blipFill>
        <p:spPr bwMode="auto">
          <a:xfrm>
            <a:off x="395536" y="3292521"/>
            <a:ext cx="8304233" cy="3565479"/>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cstate="print"/>
          <a:srcRect/>
          <a:stretch>
            <a:fillRect/>
          </a:stretch>
        </p:blipFill>
        <p:spPr bwMode="auto">
          <a:xfrm>
            <a:off x="395536" y="0"/>
            <a:ext cx="8280920" cy="355547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Prise en charge</a:t>
            </a:r>
            <a:endParaRPr lang="fr-FR" dirty="0"/>
          </a:p>
        </p:txBody>
      </p:sp>
      <p:sp>
        <p:nvSpPr>
          <p:cNvPr id="3" name="Espace réservé du contenu 2"/>
          <p:cNvSpPr>
            <a:spLocks noGrp="1"/>
          </p:cNvSpPr>
          <p:nvPr>
            <p:ph idx="1"/>
          </p:nvPr>
        </p:nvSpPr>
        <p:spPr/>
        <p:txBody>
          <a:bodyPr>
            <a:normAutofit lnSpcReduction="10000"/>
          </a:bodyPr>
          <a:lstStyle/>
          <a:p>
            <a:r>
              <a:rPr lang="fr-FR" dirty="0" err="1" smtClean="0"/>
              <a:t>Nephroblatomatose</a:t>
            </a:r>
            <a:r>
              <a:rPr lang="fr-FR" dirty="0" smtClean="0"/>
              <a:t>= reste </a:t>
            </a:r>
            <a:r>
              <a:rPr lang="fr-FR" dirty="0" err="1" smtClean="0"/>
              <a:t>néphrogénique</a:t>
            </a:r>
            <a:r>
              <a:rPr lang="fr-FR" dirty="0" smtClean="0"/>
              <a:t> multiples diffus pouvant dégénérer en </a:t>
            </a:r>
            <a:r>
              <a:rPr lang="fr-FR" dirty="0" err="1" smtClean="0"/>
              <a:t>néphroblastome</a:t>
            </a:r>
            <a:endParaRPr lang="fr-FR" dirty="0" smtClean="0"/>
          </a:p>
          <a:p>
            <a:r>
              <a:rPr lang="fr-FR" dirty="0" smtClean="0"/>
              <a:t>Indication d’une chimiothérapie pour éviter la cancérisation des lésions</a:t>
            </a:r>
          </a:p>
          <a:p>
            <a:r>
              <a:rPr lang="fr-FR" dirty="0" smtClean="0"/>
              <a:t>Vincristine + </a:t>
            </a:r>
            <a:r>
              <a:rPr lang="fr-FR" dirty="0" err="1" smtClean="0"/>
              <a:t>actinomycine</a:t>
            </a:r>
            <a:r>
              <a:rPr lang="fr-FR" dirty="0" smtClean="0"/>
              <a:t> D </a:t>
            </a:r>
          </a:p>
          <a:p>
            <a:r>
              <a:rPr lang="fr-FR" dirty="0" smtClean="0"/>
              <a:t>Un an de traitement au moins</a:t>
            </a:r>
          </a:p>
          <a:p>
            <a:r>
              <a:rPr lang="fr-FR" dirty="0" smtClean="0"/>
              <a:t>Pas de chirurgie si aucun </a:t>
            </a:r>
            <a:r>
              <a:rPr lang="fr-FR" dirty="0" err="1" smtClean="0"/>
              <a:t>néphroblastome</a:t>
            </a:r>
            <a:r>
              <a:rPr lang="fr-FR" dirty="0" smtClean="0"/>
              <a:t> ne se développe</a:t>
            </a:r>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 clinique N° 6</a:t>
            </a:r>
            <a:endParaRPr lang="fr-FR" dirty="0"/>
          </a:p>
        </p:txBody>
      </p:sp>
      <p:sp>
        <p:nvSpPr>
          <p:cNvPr id="3" name="Espace réservé du contenu 2"/>
          <p:cNvSpPr>
            <a:spLocks noGrp="1"/>
          </p:cNvSpPr>
          <p:nvPr>
            <p:ph idx="1"/>
          </p:nvPr>
        </p:nvSpPr>
        <p:spPr/>
        <p:txBody>
          <a:bodyPr>
            <a:normAutofit/>
          </a:bodyPr>
          <a:lstStyle/>
          <a:p>
            <a:r>
              <a:rPr lang="fr-FR" sz="2000" dirty="0" smtClean="0"/>
              <a:t>Marion, 4 mois, née à terme. Période néonatale sans particularité, allaitement maternel exclusif</a:t>
            </a:r>
          </a:p>
          <a:p>
            <a:r>
              <a:rPr lang="fr-FR" sz="2000" dirty="0" smtClean="0"/>
              <a:t>Masse abdominale perçue par la maman en changeant les couches. Elle occupe flanc G sur 10cm de hauteur. Bébé en bon EG sans autre anomalie clinique</a:t>
            </a:r>
          </a:p>
          <a:p>
            <a:r>
              <a:rPr lang="fr-FR" sz="2000" dirty="0" smtClean="0"/>
              <a:t>Echographie retrouvant masse </a:t>
            </a:r>
            <a:r>
              <a:rPr lang="fr-FR" sz="2000" dirty="0" err="1" smtClean="0"/>
              <a:t>rétropéritonéale</a:t>
            </a:r>
            <a:r>
              <a:rPr lang="fr-FR" sz="2000" dirty="0" smtClean="0"/>
              <a:t> à priori d’origine rénal</a:t>
            </a:r>
          </a:p>
          <a:p>
            <a:r>
              <a:rPr lang="fr-FR" sz="2000" dirty="0" smtClean="0"/>
              <a:t>Bilan biologique rénal normal. Calcémie normale</a:t>
            </a:r>
          </a:p>
          <a:p>
            <a:endParaRPr lang="fr-FR"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29718" cy="1417638"/>
          </a:xfrm>
          <a:solidFill>
            <a:schemeClr val="accent4">
              <a:lumMod val="20000"/>
              <a:lumOff val="80000"/>
            </a:schemeClr>
          </a:solidFill>
        </p:spPr>
        <p:txBody>
          <a:bodyPr/>
          <a:lstStyle/>
          <a:p>
            <a:r>
              <a:rPr lang="fr-FR" sz="2000" dirty="0" smtClean="0"/>
              <a:t>TDM TAP: Masse rénale gauche de 83 mm de grand axe, majoritairement nécrotique, sans signe d'extension</a:t>
            </a:r>
            <a:br>
              <a:rPr lang="fr-FR" sz="2000" dirty="0" smtClean="0"/>
            </a:br>
            <a:r>
              <a:rPr lang="fr-FR" sz="2000" dirty="0" smtClean="0"/>
              <a:t>loco- régionale ni de lésion secondaire, en particulier parenchymateuse pulmonaire décelée. </a:t>
            </a:r>
            <a:endParaRPr lang="fr-FR" sz="2000" dirty="0"/>
          </a:p>
        </p:txBody>
      </p:sp>
      <p:pic>
        <p:nvPicPr>
          <p:cNvPr id="25601" name="Picture 1"/>
          <p:cNvPicPr>
            <a:picLocks noChangeAspect="1" noChangeArrowheads="1"/>
          </p:cNvPicPr>
          <p:nvPr/>
        </p:nvPicPr>
        <p:blipFill>
          <a:blip r:embed="rId2" cstate="print"/>
          <a:srcRect/>
          <a:stretch>
            <a:fillRect/>
          </a:stretch>
        </p:blipFill>
        <p:spPr bwMode="auto">
          <a:xfrm>
            <a:off x="0" y="1904871"/>
            <a:ext cx="9144000" cy="3926039"/>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cstate="print"/>
          <a:srcRect/>
          <a:stretch>
            <a:fillRect/>
          </a:stretch>
        </p:blipFill>
        <p:spPr bwMode="auto">
          <a:xfrm>
            <a:off x="0" y="1541387"/>
            <a:ext cx="9144000" cy="3926039"/>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Prise en charge</a:t>
            </a:r>
            <a:endParaRPr lang="fr-FR" dirty="0"/>
          </a:p>
        </p:txBody>
      </p:sp>
      <p:sp>
        <p:nvSpPr>
          <p:cNvPr id="3" name="Espace réservé du contenu 2"/>
          <p:cNvSpPr>
            <a:spLocks noGrp="1"/>
          </p:cNvSpPr>
          <p:nvPr>
            <p:ph idx="1"/>
          </p:nvPr>
        </p:nvSpPr>
        <p:spPr/>
        <p:txBody>
          <a:bodyPr>
            <a:normAutofit/>
          </a:bodyPr>
          <a:lstStyle/>
          <a:p>
            <a:r>
              <a:rPr lang="fr-FR" dirty="0" smtClean="0"/>
              <a:t>RCP: âge &lt; 6mois, masse opérable d’emblée</a:t>
            </a:r>
          </a:p>
          <a:p>
            <a:r>
              <a:rPr lang="fr-FR" dirty="0" smtClean="0"/>
              <a:t>1</a:t>
            </a:r>
            <a:r>
              <a:rPr lang="fr-FR" baseline="30000" dirty="0" smtClean="0"/>
              <a:t>ère</a:t>
            </a:r>
            <a:r>
              <a:rPr lang="fr-FR" dirty="0" smtClean="0"/>
              <a:t> hypothèse: néphrome mésoblastique mais l’aspect scannographique peu habituel. On évoque tumeur </a:t>
            </a:r>
            <a:r>
              <a:rPr lang="fr-FR" dirty="0" err="1" smtClean="0"/>
              <a:t>rhabdoïde</a:t>
            </a:r>
            <a:r>
              <a:rPr lang="fr-FR" dirty="0" smtClean="0"/>
              <a:t> et </a:t>
            </a:r>
            <a:r>
              <a:rPr lang="fr-FR" dirty="0" err="1" smtClean="0"/>
              <a:t>néphroblastome</a:t>
            </a:r>
            <a:endParaRPr lang="fr-FR" dirty="0" smtClean="0"/>
          </a:p>
          <a:p>
            <a:r>
              <a:rPr lang="fr-FR" dirty="0" smtClean="0"/>
              <a:t>Anatomopathologie: </a:t>
            </a:r>
            <a:r>
              <a:rPr lang="fr-FR" sz="2200" dirty="0" smtClean="0"/>
              <a:t>L'aspect histologique et </a:t>
            </a:r>
            <a:r>
              <a:rPr lang="fr-FR" sz="2200" dirty="0" err="1" smtClean="0"/>
              <a:t>immunohistochimique</a:t>
            </a:r>
            <a:r>
              <a:rPr lang="fr-FR" sz="2200" dirty="0" smtClean="0"/>
              <a:t> (perte expression INI1) est en faveur </a:t>
            </a:r>
            <a:r>
              <a:rPr lang="fr-FR" sz="2200" b="1" dirty="0" smtClean="0"/>
              <a:t>d'une tumeur </a:t>
            </a:r>
            <a:r>
              <a:rPr lang="fr-FR" sz="2200" b="1" dirty="0" err="1" smtClean="0"/>
              <a:t>rhabdoïde</a:t>
            </a:r>
            <a:r>
              <a:rPr lang="fr-FR" sz="2200" b="1" dirty="0" smtClean="0"/>
              <a:t> maligne rénale </a:t>
            </a:r>
            <a:r>
              <a:rPr lang="fr-FR" sz="2200" dirty="0" smtClean="0"/>
              <a:t>mesurant 11,5 cm de grand axe, de stade 2 selon la SIOP (</a:t>
            </a:r>
            <a:r>
              <a:rPr lang="fr-FR" sz="2200" b="1" dirty="0" smtClean="0"/>
              <a:t>exérèse complète, pas d’atteinte GG)</a:t>
            </a:r>
          </a:p>
          <a:p>
            <a:pPr>
              <a:buNone/>
            </a:pP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Echographie</a:t>
            </a:r>
            <a:endParaRPr lang="fr-FR" dirty="0"/>
          </a:p>
        </p:txBody>
      </p:sp>
      <p:sp>
        <p:nvSpPr>
          <p:cNvPr id="7" name="Espace réservé du texte 6"/>
          <p:cNvSpPr>
            <a:spLocks noGrp="1"/>
          </p:cNvSpPr>
          <p:nvPr>
            <p:ph type="body" idx="1"/>
          </p:nvPr>
        </p:nvSpPr>
        <p:spPr/>
        <p:txBody>
          <a:bodyPr/>
          <a:lstStyle/>
          <a:p>
            <a:r>
              <a:rPr lang="fr-FR" dirty="0" smtClean="0"/>
              <a:t>Echographie abdominale</a:t>
            </a:r>
            <a:endParaRPr lang="fr-FR" dirty="0"/>
          </a:p>
        </p:txBody>
      </p:sp>
      <p:sp>
        <p:nvSpPr>
          <p:cNvPr id="8" name="Espace réservé du contenu 7"/>
          <p:cNvSpPr>
            <a:spLocks noGrp="1"/>
          </p:cNvSpPr>
          <p:nvPr>
            <p:ph sz="half" idx="2"/>
          </p:nvPr>
        </p:nvSpPr>
        <p:spPr/>
        <p:txBody>
          <a:bodyPr>
            <a:normAutofit fontScale="70000" lnSpcReduction="20000"/>
          </a:bodyPr>
          <a:lstStyle/>
          <a:p>
            <a:r>
              <a:rPr lang="fr-FR" dirty="0" smtClean="0"/>
              <a:t>Masse de 86x76x88cm d'</a:t>
            </a:r>
            <a:r>
              <a:rPr lang="fr-FR" dirty="0" err="1" smtClean="0"/>
              <a:t>échostructure</a:t>
            </a:r>
            <a:r>
              <a:rPr lang="fr-FR" dirty="0" smtClean="0"/>
              <a:t> </a:t>
            </a:r>
            <a:r>
              <a:rPr lang="fr-FR" dirty="0" err="1" smtClean="0"/>
              <a:t>échogène</a:t>
            </a:r>
            <a:r>
              <a:rPr lang="fr-FR" dirty="0" smtClean="0"/>
              <a:t> hétérogène avec quelques composante kystique en son sein.</a:t>
            </a:r>
          </a:p>
          <a:p>
            <a:r>
              <a:rPr lang="fr-FR" dirty="0" smtClean="0"/>
              <a:t>Absence de thrombose de la veine rénale gauche et de la veine cave inférieur.</a:t>
            </a:r>
          </a:p>
          <a:p>
            <a:pPr>
              <a:buNone/>
            </a:pPr>
            <a:r>
              <a:rPr lang="fr-FR" b="1" dirty="0" smtClean="0"/>
              <a:t>Cliniquement</a:t>
            </a:r>
          </a:p>
          <a:p>
            <a:pPr>
              <a:buFont typeface="Arial" charset="0"/>
              <a:buChar char="•"/>
            </a:pPr>
            <a:r>
              <a:rPr lang="fr-FR" dirty="0" smtClean="0"/>
              <a:t>Bon EG, </a:t>
            </a:r>
            <a:r>
              <a:rPr lang="fr-FR" dirty="0" err="1" smtClean="0"/>
              <a:t>dvpt</a:t>
            </a:r>
            <a:r>
              <a:rPr lang="fr-FR" dirty="0" smtClean="0"/>
              <a:t> psychomoteur Ok. Pas de dysmorphie</a:t>
            </a:r>
          </a:p>
          <a:p>
            <a:pPr>
              <a:buFont typeface="Arial" charset="0"/>
              <a:buChar char="•"/>
            </a:pPr>
            <a:r>
              <a:rPr lang="fr-FR" dirty="0" smtClean="0"/>
              <a:t>TA 95/50</a:t>
            </a:r>
          </a:p>
          <a:p>
            <a:pPr>
              <a:buFont typeface="Arial" charset="0"/>
              <a:buChar char="•"/>
            </a:pPr>
            <a:r>
              <a:rPr lang="fr-FR" dirty="0" smtClean="0"/>
              <a:t>BU –</a:t>
            </a:r>
          </a:p>
          <a:p>
            <a:pPr>
              <a:buFont typeface="Arial" charset="0"/>
              <a:buChar char="•"/>
            </a:pPr>
            <a:r>
              <a:rPr lang="fr-FR" dirty="0" smtClean="0"/>
              <a:t>Masse hypochondre G dure non mobile bombante en latéral et postérieur</a:t>
            </a:r>
          </a:p>
          <a:p>
            <a:pPr>
              <a:buFont typeface="Arial" charset="0"/>
              <a:buChar char="•"/>
            </a:pPr>
            <a:r>
              <a:rPr lang="fr-FR" dirty="0" smtClean="0"/>
              <a:t>RAS par ailleurs</a:t>
            </a:r>
            <a:endParaRPr lang="fr-FR" dirty="0"/>
          </a:p>
        </p:txBody>
      </p:sp>
      <p:sp>
        <p:nvSpPr>
          <p:cNvPr id="9" name="Espace réservé du texte 8"/>
          <p:cNvSpPr>
            <a:spLocks noGrp="1"/>
          </p:cNvSpPr>
          <p:nvPr>
            <p:ph type="body" sz="quarter" idx="3"/>
          </p:nvPr>
        </p:nvSpPr>
        <p:spPr/>
        <p:txBody>
          <a:bodyPr/>
          <a:lstStyle/>
          <a:p>
            <a:r>
              <a:rPr lang="fr-FR" dirty="0" smtClean="0"/>
              <a:t>Biologie</a:t>
            </a:r>
            <a:endParaRPr lang="fr-FR" dirty="0"/>
          </a:p>
        </p:txBody>
      </p:sp>
      <p:sp>
        <p:nvSpPr>
          <p:cNvPr id="10" name="Espace réservé du contenu 9"/>
          <p:cNvSpPr>
            <a:spLocks noGrp="1"/>
          </p:cNvSpPr>
          <p:nvPr>
            <p:ph sz="quarter" idx="4"/>
          </p:nvPr>
        </p:nvSpPr>
        <p:spPr/>
        <p:txBody>
          <a:bodyPr/>
          <a:lstStyle/>
          <a:p>
            <a:r>
              <a:rPr lang="fr-FR" dirty="0" smtClean="0"/>
              <a:t>NFS: N</a:t>
            </a:r>
          </a:p>
          <a:p>
            <a:r>
              <a:rPr lang="fr-FR" dirty="0" smtClean="0"/>
              <a:t>Bilan hépatique : N</a:t>
            </a:r>
          </a:p>
          <a:p>
            <a:r>
              <a:rPr lang="fr-FR" dirty="0" smtClean="0"/>
              <a:t>Bilan rénal: N</a:t>
            </a:r>
          </a:p>
          <a:p>
            <a:endParaRPr lang="fr-FR" dirty="0" smtClean="0"/>
          </a:p>
          <a:p>
            <a:endParaRPr lang="fr-FR" dirty="0" smtClean="0"/>
          </a:p>
          <a:p>
            <a:pPr>
              <a:buNone/>
            </a:pPr>
            <a:r>
              <a:rPr lang="fr-FR" b="1" dirty="0" smtClean="0">
                <a:solidFill>
                  <a:srgbClr val="FF0000"/>
                </a:solidFill>
              </a:rPr>
              <a:t>Indication d’un TDM TAP</a:t>
            </a:r>
            <a:endParaRPr lang="fr-FR" b="1"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Prise en charge</a:t>
            </a:r>
            <a:endParaRPr lang="fr-FR" dirty="0"/>
          </a:p>
        </p:txBody>
      </p:sp>
      <p:sp>
        <p:nvSpPr>
          <p:cNvPr id="3" name="Espace réservé du contenu 2"/>
          <p:cNvSpPr>
            <a:spLocks noGrp="1"/>
          </p:cNvSpPr>
          <p:nvPr>
            <p:ph idx="1"/>
          </p:nvPr>
        </p:nvSpPr>
        <p:spPr/>
        <p:txBody>
          <a:bodyPr/>
          <a:lstStyle/>
          <a:p>
            <a:r>
              <a:rPr lang="fr-FR" dirty="0" smtClean="0"/>
              <a:t>Bilan d’extension complété par </a:t>
            </a:r>
            <a:r>
              <a:rPr lang="fr-FR" dirty="0" err="1" smtClean="0"/>
              <a:t>scinti</a:t>
            </a:r>
            <a:r>
              <a:rPr lang="fr-FR" dirty="0" smtClean="0"/>
              <a:t> osseuse et IRM cérébrale : N</a:t>
            </a:r>
          </a:p>
          <a:p>
            <a:r>
              <a:rPr lang="fr-FR" dirty="0" smtClean="0"/>
              <a:t>Initiation chimiothérapie adjuvante selon protocole des tumeurs </a:t>
            </a:r>
            <a:r>
              <a:rPr lang="fr-FR" dirty="0" err="1" smtClean="0"/>
              <a:t>rhabdoïdes</a:t>
            </a:r>
            <a:r>
              <a:rPr lang="fr-FR" dirty="0" smtClean="0"/>
              <a:t> intra-rénales (VDC, CCE) étalée sur 30semaines</a:t>
            </a:r>
          </a:p>
          <a:p>
            <a:r>
              <a:rPr lang="fr-FR" dirty="0" smtClean="0"/>
              <a:t>RT loge rénale dose adaptée à l’âge (10.8Gy)</a:t>
            </a:r>
            <a:endParaRPr lang="fr-F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 clinique 7</a:t>
            </a:r>
            <a:endParaRPr lang="fr-FR" dirty="0"/>
          </a:p>
        </p:txBody>
      </p:sp>
      <p:sp>
        <p:nvSpPr>
          <p:cNvPr id="3" name="Espace réservé du contenu 2"/>
          <p:cNvSpPr>
            <a:spLocks noGrp="1"/>
          </p:cNvSpPr>
          <p:nvPr>
            <p:ph idx="1"/>
          </p:nvPr>
        </p:nvSpPr>
        <p:spPr/>
        <p:txBody>
          <a:bodyPr/>
          <a:lstStyle/>
          <a:p>
            <a:r>
              <a:rPr lang="fr-FR" dirty="0" smtClean="0"/>
              <a:t>Lily 4 ans , avec un jumeau. RAS depuis naissance pour aucun des 2</a:t>
            </a:r>
          </a:p>
          <a:p>
            <a:r>
              <a:rPr lang="fr-FR" dirty="0" smtClean="0"/>
              <a:t>Depuis 4 à 6 semaines augmentation volume abdominal</a:t>
            </a:r>
            <a:endParaRPr lang="fr-F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2132856"/>
          </a:xfrm>
          <a:solidFill>
            <a:schemeClr val="accent4">
              <a:lumMod val="20000"/>
              <a:lumOff val="80000"/>
            </a:schemeClr>
          </a:solidFill>
        </p:spPr>
        <p:txBody>
          <a:bodyPr/>
          <a:lstStyle/>
          <a:p>
            <a:r>
              <a:rPr lang="fr-FR" sz="1800" dirty="0" smtClean="0"/>
              <a:t>TDM TAP: Mise en évidence d'une volumineuse masse </a:t>
            </a:r>
            <a:r>
              <a:rPr lang="fr-FR" sz="1800" dirty="0" err="1" smtClean="0"/>
              <a:t>abdomino</a:t>
            </a:r>
            <a:r>
              <a:rPr lang="fr-FR" sz="1800" dirty="0" smtClean="0"/>
              <a:t> pelvienne </a:t>
            </a:r>
            <a:r>
              <a:rPr lang="fr-FR" sz="1800" dirty="0" err="1" smtClean="0"/>
              <a:t>hétérogéne</a:t>
            </a:r>
            <a:r>
              <a:rPr lang="fr-FR" sz="1800" dirty="0" smtClean="0"/>
              <a:t> sans calcification, à point de départ rénal gauche (le rein gauche étant</a:t>
            </a:r>
            <a:br>
              <a:rPr lang="fr-FR" sz="1800" dirty="0" smtClean="0"/>
            </a:br>
            <a:r>
              <a:rPr lang="fr-FR" sz="1800" dirty="0" smtClean="0"/>
              <a:t>complètement détruit et ne persistant que sous forme d'une petite plage triangulaire, se rehaussant après injection de</a:t>
            </a:r>
            <a:br>
              <a:rPr lang="fr-FR" sz="1800" dirty="0" smtClean="0"/>
            </a:br>
            <a:r>
              <a:rPr lang="fr-FR" sz="1800" dirty="0" smtClean="0"/>
              <a:t>contraste). La masse mesure 198 mm de hauteur x 124 mm de largeur x 168mm mal limitée</a:t>
            </a:r>
            <a:endParaRPr lang="fr-FR" sz="1800" dirty="0"/>
          </a:p>
        </p:txBody>
      </p:sp>
      <p:pic>
        <p:nvPicPr>
          <p:cNvPr id="20481" name="Picture 1"/>
          <p:cNvPicPr>
            <a:picLocks noChangeAspect="1" noChangeArrowheads="1"/>
          </p:cNvPicPr>
          <p:nvPr/>
        </p:nvPicPr>
        <p:blipFill>
          <a:blip r:embed="rId2" cstate="print"/>
          <a:srcRect/>
          <a:stretch>
            <a:fillRect/>
          </a:stretch>
        </p:blipFill>
        <p:spPr bwMode="auto">
          <a:xfrm>
            <a:off x="0" y="2480935"/>
            <a:ext cx="9144000" cy="3926039"/>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45072" y="1556792"/>
            <a:ext cx="9189072" cy="3945391"/>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a:solidFill>
            <a:schemeClr val="accent4">
              <a:lumMod val="20000"/>
              <a:lumOff val="80000"/>
            </a:schemeClr>
          </a:solidFill>
        </p:spPr>
        <p:txBody>
          <a:bodyPr/>
          <a:lstStyle/>
          <a:p>
            <a:r>
              <a:rPr lang="fr-FR" dirty="0" smtClean="0"/>
              <a:t>Diagnostic et Prise en charge</a:t>
            </a:r>
            <a:endParaRPr lang="fr-FR" dirty="0"/>
          </a:p>
        </p:txBody>
      </p:sp>
      <p:sp>
        <p:nvSpPr>
          <p:cNvPr id="3" name="Espace réservé du contenu 2"/>
          <p:cNvSpPr>
            <a:spLocks noGrp="1"/>
          </p:cNvSpPr>
          <p:nvPr>
            <p:ph idx="1"/>
          </p:nvPr>
        </p:nvSpPr>
        <p:spPr/>
        <p:txBody>
          <a:bodyPr>
            <a:normAutofit/>
          </a:bodyPr>
          <a:lstStyle/>
          <a:p>
            <a:r>
              <a:rPr lang="fr-FR" sz="2000" dirty="0" smtClean="0"/>
              <a:t>Aspect atypique (mal limité , rein et surrénal non distinguable)</a:t>
            </a:r>
          </a:p>
          <a:p>
            <a:r>
              <a:rPr lang="fr-FR" sz="2000" dirty="0" smtClean="0"/>
              <a:t>Catécholamines urinaires –</a:t>
            </a:r>
          </a:p>
          <a:p>
            <a:r>
              <a:rPr lang="fr-FR" sz="2000" dirty="0" smtClean="0"/>
              <a:t>Bilan bio N</a:t>
            </a:r>
          </a:p>
          <a:p>
            <a:r>
              <a:rPr lang="fr-FR" sz="2000" b="1" dirty="0" smtClean="0"/>
              <a:t>Indication biopsie: </a:t>
            </a:r>
            <a:r>
              <a:rPr lang="fr-FR" sz="2000" dirty="0" smtClean="0"/>
              <a:t>analyse complexe </a:t>
            </a:r>
          </a:p>
          <a:p>
            <a:r>
              <a:rPr lang="fr-FR" sz="2000" dirty="0" smtClean="0"/>
              <a:t>aspect histologique en faveur d’un sarcome à cellules claires ou autre sarcome</a:t>
            </a:r>
          </a:p>
          <a:p>
            <a:r>
              <a:rPr lang="fr-FR" sz="2000" dirty="0" smtClean="0"/>
              <a:t>Recherche des transcrits de fusion du sarcome d'Ewing, </a:t>
            </a:r>
            <a:r>
              <a:rPr lang="fr-FR" sz="2000" dirty="0" err="1" smtClean="0"/>
              <a:t>rhabdomyosarcome</a:t>
            </a:r>
            <a:r>
              <a:rPr lang="fr-FR" sz="2000" dirty="0" smtClean="0"/>
              <a:t> alvéolaire, </a:t>
            </a:r>
            <a:r>
              <a:rPr lang="fr-FR" sz="2000" dirty="0" err="1" smtClean="0"/>
              <a:t>synovialosarcome</a:t>
            </a:r>
            <a:r>
              <a:rPr lang="fr-FR" sz="2000" dirty="0" smtClean="0"/>
              <a:t> et tumeur</a:t>
            </a:r>
          </a:p>
          <a:p>
            <a:pPr>
              <a:buNone/>
            </a:pPr>
            <a:r>
              <a:rPr lang="fr-FR" sz="2000" dirty="0" err="1" smtClean="0"/>
              <a:t>desmoplastique</a:t>
            </a:r>
            <a:r>
              <a:rPr lang="fr-FR" sz="2000" dirty="0" smtClean="0"/>
              <a:t> petites cellules rondes: négatifs</a:t>
            </a:r>
          </a:p>
          <a:p>
            <a:pPr>
              <a:buNone/>
            </a:pPr>
            <a:r>
              <a:rPr lang="fr-FR" sz="2000" dirty="0" smtClean="0"/>
              <a:t>L'expression, de INI1 élimine une tumeur </a:t>
            </a:r>
            <a:r>
              <a:rPr lang="fr-FR" sz="2000" dirty="0" err="1" smtClean="0"/>
              <a:t>rhabdoïde</a:t>
            </a:r>
            <a:r>
              <a:rPr lang="fr-FR" sz="2000" dirty="0" smtClean="0"/>
              <a:t> et un carcinome médullaire</a:t>
            </a:r>
          </a:p>
          <a:p>
            <a:pPr>
              <a:buNone/>
            </a:pPr>
            <a:r>
              <a:rPr lang="fr-FR" sz="2000" b="1" dirty="0" smtClean="0"/>
              <a:t>On retient le diagnostic de sarcome à cellules claires du rein</a:t>
            </a:r>
            <a:endParaRPr lang="fr-FR" sz="20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a:solidFill>
            <a:schemeClr val="accent4">
              <a:lumMod val="20000"/>
              <a:lumOff val="80000"/>
            </a:schemeClr>
          </a:solidFill>
        </p:spPr>
        <p:txBody>
          <a:bodyPr/>
          <a:lstStyle/>
          <a:p>
            <a:r>
              <a:rPr lang="fr-FR" dirty="0" smtClean="0"/>
              <a:t>Prise en charge</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selon les recommandations du protocole </a:t>
            </a:r>
            <a:r>
              <a:rPr lang="fr-FR" dirty="0" err="1" smtClean="0"/>
              <a:t>Néphro</a:t>
            </a:r>
            <a:r>
              <a:rPr lang="fr-FR" dirty="0" smtClean="0"/>
              <a:t> SIOP 2001</a:t>
            </a:r>
          </a:p>
          <a:p>
            <a:r>
              <a:rPr lang="fr-FR" dirty="0" smtClean="0"/>
              <a:t>Chimiothérapie associant DOXORUBICINE, CYCLOPHOSPHAMIDE, VP 16 et CARBOPLATINE, </a:t>
            </a:r>
          </a:p>
          <a:p>
            <a:r>
              <a:rPr lang="fr-FR" dirty="0" smtClean="0"/>
              <a:t>Néphrectomie totale élargie gauche : diagnostic </a:t>
            </a:r>
            <a:r>
              <a:rPr lang="fr-FR" dirty="0" err="1" smtClean="0"/>
              <a:t>anapath</a:t>
            </a:r>
            <a:r>
              <a:rPr lang="fr-FR" dirty="0" smtClean="0"/>
              <a:t> confirmé, stade 2</a:t>
            </a:r>
          </a:p>
          <a:p>
            <a:r>
              <a:rPr lang="fr-FR" dirty="0" smtClean="0"/>
              <a:t>Radiothérapie loge rénale à la dose de 21 grays (car histologie de haut risque)</a:t>
            </a:r>
            <a:endParaRPr lang="fr-F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NEPHROBLASTOMES</a:t>
            </a:r>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1143000"/>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rPr>
              <a:t>EPIDEMIOLOGIE</a:t>
            </a:r>
            <a:endParaRPr lang="fr-FR" sz="3600" dirty="0">
              <a:solidFill>
                <a:schemeClr val="accent1">
                  <a:lumMod val="75000"/>
                </a:schemeClr>
              </a:solidFill>
            </a:endParaRPr>
          </a:p>
        </p:txBody>
      </p:sp>
      <p:sp>
        <p:nvSpPr>
          <p:cNvPr id="13315" name="Espace réservé du contenu 2"/>
          <p:cNvSpPr>
            <a:spLocks noGrp="1"/>
          </p:cNvSpPr>
          <p:nvPr>
            <p:ph sz="half" idx="1"/>
          </p:nvPr>
        </p:nvSpPr>
        <p:spPr>
          <a:xfrm>
            <a:off x="899592" y="1700808"/>
            <a:ext cx="4038600" cy="4525963"/>
          </a:xfrm>
        </p:spPr>
        <p:txBody>
          <a:bodyPr>
            <a:normAutofit fontScale="85000" lnSpcReduction="20000"/>
          </a:bodyPr>
          <a:lstStyle/>
          <a:p>
            <a:pPr eaLnBrk="1" hangingPunct="1"/>
            <a:r>
              <a:rPr lang="fr-FR" dirty="0" smtClean="0"/>
              <a:t>Age médian de survenue: 38 mois. </a:t>
            </a:r>
          </a:p>
          <a:p>
            <a:pPr eaLnBrk="1" hangingPunct="1"/>
            <a:r>
              <a:rPr lang="fr-FR" dirty="0" smtClean="0"/>
              <a:t>15% &lt;1an; 2% &gt; 8ans. Rareté des formes adultes (pronostic idem)</a:t>
            </a:r>
          </a:p>
          <a:p>
            <a:pPr eaLnBrk="1" hangingPunct="1"/>
            <a:r>
              <a:rPr lang="fr-FR" dirty="0" smtClean="0"/>
              <a:t>Tumeur du rein la + fréquente chez enfant, environ 90/100nx cas /an en France; </a:t>
            </a:r>
          </a:p>
          <a:p>
            <a:pPr eaLnBrk="1" hangingPunct="1"/>
            <a:r>
              <a:rPr lang="fr-FR" dirty="0" smtClean="0"/>
              <a:t>1cas pour 10000 naissance</a:t>
            </a:r>
          </a:p>
          <a:p>
            <a:pPr eaLnBrk="1" hangingPunct="1"/>
            <a:r>
              <a:rPr lang="fr-FR" dirty="0" smtClean="0"/>
              <a:t>5% formes bilatérales dont 2/3 synchrone (souvent + jeune au diagnostic)</a:t>
            </a:r>
          </a:p>
          <a:p>
            <a:pPr eaLnBrk="1" hangingPunct="1"/>
            <a:endParaRPr lang="fr-FR" sz="2400" dirty="0" smtClean="0"/>
          </a:p>
          <a:p>
            <a:pPr eaLnBrk="1" hangingPunct="1"/>
            <a:endParaRPr lang="fr-FR" dirty="0" smtClean="0"/>
          </a:p>
          <a:p>
            <a:pPr eaLnBrk="1" hangingPunct="1"/>
            <a:endParaRPr lang="fr-FR" dirty="0" smtClean="0"/>
          </a:p>
          <a:p>
            <a:pPr eaLnBrk="1" hangingPunct="1"/>
            <a:endParaRPr lang="fr-FR" dirty="0" smtClean="0"/>
          </a:p>
        </p:txBody>
      </p:sp>
      <p:pic>
        <p:nvPicPr>
          <p:cNvPr id="16385" name="Picture 1"/>
          <p:cNvPicPr>
            <a:picLocks noGrp="1" noChangeAspect="1" noChangeArrowheads="1"/>
          </p:cNvPicPr>
          <p:nvPr>
            <p:ph sz="half" idx="2"/>
          </p:nvPr>
        </p:nvPicPr>
        <p:blipFill>
          <a:blip r:embed="rId2" cstate="print"/>
          <a:srcRect/>
          <a:stretch>
            <a:fillRect/>
          </a:stretch>
        </p:blipFill>
        <p:spPr bwMode="auto">
          <a:xfrm>
            <a:off x="4932040" y="2348880"/>
            <a:ext cx="4038600" cy="3013036"/>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07504" y="116632"/>
            <a:ext cx="8229600" cy="1143000"/>
          </a:xfrm>
          <a:solidFill>
            <a:schemeClr val="accent4">
              <a:lumMod val="20000"/>
              <a:lumOff val="80000"/>
            </a:schemeClr>
          </a:solidFill>
        </p:spPr>
        <p:txBody>
          <a:bodyPr/>
          <a:lstStyle/>
          <a:p>
            <a:pPr eaLnBrk="1" fontAlgn="auto" hangingPunct="1">
              <a:spcAft>
                <a:spcPts val="0"/>
              </a:spcAft>
              <a:defRPr/>
            </a:pPr>
            <a:r>
              <a:rPr lang="fr-FR" sz="4000" dirty="0">
                <a:solidFill>
                  <a:schemeClr val="accent1">
                    <a:lumMod val="75000"/>
                  </a:schemeClr>
                </a:solidFill>
                <a:latin typeface="Times New Roman" pitchFamily="18" charset="0"/>
              </a:rPr>
              <a:t>Malformations </a:t>
            </a:r>
            <a:r>
              <a:rPr lang="fr-FR" sz="4000" dirty="0" smtClean="0">
                <a:solidFill>
                  <a:schemeClr val="accent1">
                    <a:lumMod val="75000"/>
                  </a:schemeClr>
                </a:solidFill>
                <a:latin typeface="Times New Roman" pitchFamily="18" charset="0"/>
              </a:rPr>
              <a:t>associées (10 %)</a:t>
            </a:r>
            <a:endParaRPr lang="fr-FR" sz="4000" dirty="0">
              <a:solidFill>
                <a:schemeClr val="accent1">
                  <a:lumMod val="75000"/>
                </a:schemeClr>
              </a:solidFill>
              <a:latin typeface="Times New Roman" pitchFamily="18" charset="0"/>
            </a:endParaRPr>
          </a:p>
        </p:txBody>
      </p:sp>
      <p:sp>
        <p:nvSpPr>
          <p:cNvPr id="14339" name="Rectangle 3"/>
          <p:cNvSpPr>
            <a:spLocks noGrp="1" noChangeArrowheads="1"/>
          </p:cNvSpPr>
          <p:nvPr>
            <p:ph sz="half" idx="1"/>
          </p:nvPr>
        </p:nvSpPr>
        <p:spPr>
          <a:xfrm>
            <a:off x="971600" y="1628800"/>
            <a:ext cx="4114800" cy="4525963"/>
          </a:xfrm>
        </p:spPr>
        <p:txBody>
          <a:bodyPr>
            <a:normAutofit fontScale="92500"/>
          </a:bodyPr>
          <a:lstStyle/>
          <a:p>
            <a:pPr>
              <a:buNone/>
            </a:pPr>
            <a:r>
              <a:rPr lang="fr-FR" sz="2800" b="1" dirty="0" smtClean="0">
                <a:latin typeface="+mj-lt"/>
              </a:rPr>
              <a:t>1 % formes familiales</a:t>
            </a:r>
          </a:p>
          <a:p>
            <a:pPr>
              <a:buNone/>
            </a:pPr>
            <a:r>
              <a:rPr lang="fr-FR" sz="2800" b="1" dirty="0" smtClean="0">
                <a:latin typeface="+mj-lt"/>
              </a:rPr>
              <a:t>5% malformations isolées</a:t>
            </a:r>
          </a:p>
          <a:p>
            <a:r>
              <a:rPr lang="fr-FR" sz="2000" b="1" dirty="0" smtClean="0">
                <a:latin typeface="+mj-lt"/>
              </a:rPr>
              <a:t>génito-urinaires </a:t>
            </a:r>
          </a:p>
          <a:p>
            <a:r>
              <a:rPr lang="fr-FR" sz="2000" b="1" dirty="0" err="1" smtClean="0">
                <a:latin typeface="+mj-lt"/>
              </a:rPr>
              <a:t>aniridie</a:t>
            </a:r>
            <a:r>
              <a:rPr lang="fr-FR" sz="2000" b="1" dirty="0" smtClean="0">
                <a:latin typeface="+mj-lt"/>
              </a:rPr>
              <a:t> 1 % (enfant </a:t>
            </a:r>
            <a:r>
              <a:rPr lang="fr-FR" sz="2000" b="1" dirty="0" err="1" smtClean="0">
                <a:latin typeface="+mj-lt"/>
              </a:rPr>
              <a:t>aniridique</a:t>
            </a:r>
            <a:r>
              <a:rPr lang="fr-FR" sz="2000" b="1" dirty="0" smtClean="0">
                <a:latin typeface="+mj-lt"/>
              </a:rPr>
              <a:t>  risque </a:t>
            </a:r>
            <a:r>
              <a:rPr lang="fr-FR" sz="2000" b="1" dirty="0" err="1" smtClean="0">
                <a:latin typeface="+mj-lt"/>
              </a:rPr>
              <a:t>nephro</a:t>
            </a:r>
            <a:r>
              <a:rPr lang="fr-FR" sz="2000" b="1" dirty="0" smtClean="0">
                <a:latin typeface="+mj-lt"/>
              </a:rPr>
              <a:t> 33%)</a:t>
            </a:r>
          </a:p>
          <a:p>
            <a:r>
              <a:rPr lang="fr-FR" sz="2000" b="1" dirty="0" err="1" smtClean="0">
                <a:latin typeface="+mj-lt"/>
              </a:rPr>
              <a:t>hémihypertrophie</a:t>
            </a:r>
            <a:r>
              <a:rPr lang="fr-FR" sz="2000" b="1" dirty="0" smtClean="0">
                <a:latin typeface="+mj-lt"/>
              </a:rPr>
              <a:t> 2 %</a:t>
            </a:r>
            <a:endParaRPr lang="fr-FR" dirty="0" smtClean="0">
              <a:latin typeface="+mj-lt"/>
            </a:endParaRPr>
          </a:p>
          <a:p>
            <a:pPr>
              <a:buNone/>
            </a:pPr>
            <a:r>
              <a:rPr lang="fr-FR" dirty="0" smtClean="0">
                <a:latin typeface="+mj-lt"/>
              </a:rPr>
              <a:t> </a:t>
            </a:r>
            <a:r>
              <a:rPr lang="fr-FR" sz="2800" b="1" dirty="0" smtClean="0">
                <a:latin typeface="+mj-lt"/>
              </a:rPr>
              <a:t>3% syndrome malformatif</a:t>
            </a:r>
          </a:p>
          <a:p>
            <a:r>
              <a:rPr lang="fr-FR" sz="2000" b="1" dirty="0" smtClean="0">
                <a:latin typeface="+mj-lt"/>
              </a:rPr>
              <a:t>WAGR 11p13 (WT1)</a:t>
            </a:r>
          </a:p>
          <a:p>
            <a:r>
              <a:rPr lang="fr-FR" sz="2000" b="1" dirty="0" smtClean="0">
                <a:latin typeface="+mj-lt"/>
              </a:rPr>
              <a:t>Denys </a:t>
            </a:r>
            <a:r>
              <a:rPr lang="fr-FR" sz="2000" b="1" dirty="0" err="1" smtClean="0">
                <a:latin typeface="+mj-lt"/>
              </a:rPr>
              <a:t>Drash</a:t>
            </a:r>
            <a:r>
              <a:rPr lang="fr-FR" sz="2000" b="1" dirty="0" smtClean="0">
                <a:latin typeface="+mj-lt"/>
              </a:rPr>
              <a:t> 11p13 (WT1)</a:t>
            </a:r>
          </a:p>
          <a:p>
            <a:r>
              <a:rPr lang="fr-FR" sz="2000" b="1" dirty="0" err="1" smtClean="0">
                <a:latin typeface="+mj-lt"/>
              </a:rPr>
              <a:t>Wiedemann</a:t>
            </a:r>
            <a:r>
              <a:rPr lang="fr-FR" sz="2000" b="1" dirty="0" smtClean="0">
                <a:latin typeface="+mj-lt"/>
              </a:rPr>
              <a:t> </a:t>
            </a:r>
            <a:r>
              <a:rPr lang="fr-FR" sz="2000" b="1" dirty="0" err="1" smtClean="0">
                <a:latin typeface="+mj-lt"/>
              </a:rPr>
              <a:t>Beckwith</a:t>
            </a:r>
            <a:r>
              <a:rPr lang="fr-FR" sz="2000" b="1" dirty="0" smtClean="0">
                <a:latin typeface="+mj-lt"/>
              </a:rPr>
              <a:t> 11p15</a:t>
            </a:r>
          </a:p>
          <a:p>
            <a:r>
              <a:rPr lang="fr-FR" sz="2000" b="1" dirty="0" smtClean="0">
                <a:latin typeface="+mj-lt"/>
              </a:rPr>
              <a:t>Perlman 11p15 </a:t>
            </a:r>
          </a:p>
          <a:p>
            <a:pPr>
              <a:buNone/>
            </a:pPr>
            <a:r>
              <a:rPr lang="fr-FR" sz="2000" b="1" dirty="0" smtClean="0">
                <a:latin typeface="+mj-lt"/>
              </a:rPr>
              <a:t>et autres syndromes d’</a:t>
            </a:r>
            <a:r>
              <a:rPr lang="fr-FR" sz="2000" b="1" dirty="0" err="1" smtClean="0">
                <a:latin typeface="+mj-lt"/>
              </a:rPr>
              <a:t>hypercroissance</a:t>
            </a:r>
            <a:endParaRPr lang="fr-FR" sz="2000" b="1" dirty="0" smtClean="0">
              <a:latin typeface="+mj-lt"/>
            </a:endParaRPr>
          </a:p>
        </p:txBody>
      </p:sp>
      <p:pic>
        <p:nvPicPr>
          <p:cNvPr id="69634" name="Picture 2"/>
          <p:cNvPicPr>
            <a:picLocks noGrp="1" noChangeAspect="1" noChangeArrowheads="1"/>
          </p:cNvPicPr>
          <p:nvPr>
            <p:ph sz="half" idx="2"/>
          </p:nvPr>
        </p:nvPicPr>
        <p:blipFill>
          <a:blip r:embed="rId2" cstate="print"/>
          <a:stretch>
            <a:fillRect/>
          </a:stretch>
        </p:blipFill>
        <p:spPr bwMode="auto">
          <a:xfrm>
            <a:off x="5495761" y="1946148"/>
            <a:ext cx="2820655" cy="3279298"/>
          </a:xfrm>
          <a:prstGeom prst="rect">
            <a:avLst/>
          </a:prstGeom>
          <a:noFill/>
          <a:ln w="9525">
            <a:noFill/>
            <a:miter lim="800000"/>
            <a:headEnd/>
            <a:tailEnd/>
          </a:ln>
          <a:effectLst/>
        </p:spPr>
      </p:pic>
      <p:pic>
        <p:nvPicPr>
          <p:cNvPr id="7" name="Picture 6" descr="wb3"/>
          <p:cNvPicPr>
            <a:picLocks noChangeAspect="1" noChangeArrowheads="1"/>
          </p:cNvPicPr>
          <p:nvPr/>
        </p:nvPicPr>
        <p:blipFill>
          <a:blip r:embed="rId3" cstate="print"/>
          <a:srcRect/>
          <a:stretch>
            <a:fillRect/>
          </a:stretch>
        </p:blipFill>
        <p:spPr bwMode="auto">
          <a:xfrm>
            <a:off x="7668344" y="0"/>
            <a:ext cx="1243013" cy="1920875"/>
          </a:xfrm>
          <a:prstGeom prst="rect">
            <a:avLst/>
          </a:prstGeom>
          <a:noFill/>
          <a:ln w="9525">
            <a:noFill/>
            <a:miter lim="800000"/>
            <a:headEnd/>
            <a:tailEnd/>
          </a:ln>
        </p:spPr>
      </p:pic>
      <p:sp>
        <p:nvSpPr>
          <p:cNvPr id="8" name="ZoneTexte 7"/>
          <p:cNvSpPr txBox="1"/>
          <p:nvPr/>
        </p:nvSpPr>
        <p:spPr>
          <a:xfrm>
            <a:off x="5220072" y="5301208"/>
            <a:ext cx="3521698" cy="1169551"/>
          </a:xfrm>
          <a:prstGeom prst="rect">
            <a:avLst/>
          </a:prstGeom>
          <a:noFill/>
        </p:spPr>
        <p:txBody>
          <a:bodyPr wrap="square" rtlCol="0">
            <a:spAutoFit/>
          </a:bodyPr>
          <a:lstStyle/>
          <a:p>
            <a:r>
              <a:rPr lang="fr-FR" sz="1400" dirty="0" smtClean="0"/>
              <a:t>Référence:  Syndromes and </a:t>
            </a:r>
            <a:r>
              <a:rPr lang="fr-FR" sz="1400" dirty="0" err="1" smtClean="0"/>
              <a:t>constitutional</a:t>
            </a:r>
            <a:endParaRPr lang="fr-FR" sz="1400" dirty="0" smtClean="0"/>
          </a:p>
          <a:p>
            <a:r>
              <a:rPr lang="fr-FR" sz="1400" dirty="0" err="1" smtClean="0"/>
              <a:t>chromosomal</a:t>
            </a:r>
            <a:r>
              <a:rPr lang="fr-FR" sz="1400" dirty="0" smtClean="0"/>
              <a:t> </a:t>
            </a:r>
            <a:r>
              <a:rPr lang="fr-FR" sz="1400" dirty="0" err="1" smtClean="0"/>
              <a:t>abnormalities</a:t>
            </a:r>
            <a:r>
              <a:rPr lang="fr-FR" sz="1400" dirty="0" smtClean="0"/>
              <a:t> </a:t>
            </a:r>
            <a:r>
              <a:rPr lang="fr-FR" sz="1400" dirty="0" err="1" smtClean="0"/>
              <a:t>associated</a:t>
            </a:r>
            <a:endParaRPr lang="fr-FR" sz="1400" dirty="0" smtClean="0"/>
          </a:p>
          <a:p>
            <a:r>
              <a:rPr lang="fr-FR" sz="1400" dirty="0" err="1" smtClean="0"/>
              <a:t>with</a:t>
            </a:r>
            <a:r>
              <a:rPr lang="fr-FR" sz="1400" dirty="0" smtClean="0"/>
              <a:t> </a:t>
            </a:r>
            <a:r>
              <a:rPr lang="fr-FR" sz="1400" dirty="0" err="1" smtClean="0"/>
              <a:t>Wilms</a:t>
            </a:r>
            <a:r>
              <a:rPr lang="fr-FR" sz="1400" dirty="0" smtClean="0"/>
              <a:t> </a:t>
            </a:r>
            <a:r>
              <a:rPr lang="fr-FR" sz="1400" dirty="0" err="1" smtClean="0"/>
              <a:t>tumour</a:t>
            </a:r>
            <a:endParaRPr lang="fr-FR" sz="1400" dirty="0" smtClean="0"/>
          </a:p>
          <a:p>
            <a:r>
              <a:rPr lang="fr-FR" sz="1400" dirty="0" smtClean="0"/>
              <a:t>R H Scott, C A Stiller, L Walker, N Rahman</a:t>
            </a:r>
          </a:p>
          <a:p>
            <a:r>
              <a:rPr lang="fr-FR" sz="1400" dirty="0" smtClean="0"/>
              <a:t>J Med Genet 2006;43:705–715.</a:t>
            </a:r>
            <a:endParaRPr lang="fr-FR" sz="1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1417638"/>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rPr>
              <a:t>TABLEAU CLINIQUE</a:t>
            </a:r>
            <a:endParaRPr lang="fr-FR" sz="3600" dirty="0">
              <a:solidFill>
                <a:schemeClr val="accent1">
                  <a:lumMod val="75000"/>
                </a:schemeClr>
              </a:solidFill>
            </a:endParaRPr>
          </a:p>
        </p:txBody>
      </p:sp>
      <p:sp>
        <p:nvSpPr>
          <p:cNvPr id="34819" name="Rectangle 3"/>
          <p:cNvSpPr>
            <a:spLocks noGrp="1" noChangeArrowheads="1"/>
          </p:cNvSpPr>
          <p:nvPr>
            <p:ph idx="1"/>
          </p:nvPr>
        </p:nvSpPr>
        <p:spPr>
          <a:xfrm>
            <a:off x="899592" y="1600200"/>
            <a:ext cx="7992888" cy="5141168"/>
          </a:xfrm>
        </p:spPr>
        <p:txBody>
          <a:bodyPr>
            <a:normAutofit fontScale="70000" lnSpcReduction="20000"/>
          </a:bodyPr>
          <a:lstStyle/>
          <a:p>
            <a:pPr marL="274320" indent="-274320" eaLnBrk="1" fontAlgn="auto" hangingPunct="1">
              <a:spcAft>
                <a:spcPts val="0"/>
              </a:spcAft>
              <a:buFont typeface="Wingdings"/>
              <a:buNone/>
              <a:defRPr/>
            </a:pPr>
            <a:r>
              <a:rPr lang="fr-FR" dirty="0" smtClean="0">
                <a:solidFill>
                  <a:srgbClr val="FFC000"/>
                </a:solidFill>
              </a:rPr>
              <a:t>. Masse abdominale asymptomatique chez un enfant en bon EG</a:t>
            </a:r>
          </a:p>
          <a:p>
            <a:pPr marL="274320" indent="-274320" eaLnBrk="1" fontAlgn="auto" hangingPunct="1">
              <a:spcAft>
                <a:spcPts val="0"/>
              </a:spcAft>
              <a:buFont typeface="Wingdings"/>
              <a:buNone/>
              <a:defRPr/>
            </a:pPr>
            <a:r>
              <a:rPr lang="fr-FR" dirty="0" smtClean="0">
                <a:solidFill>
                  <a:srgbClr val="FFC000"/>
                </a:solidFill>
              </a:rPr>
              <a:t>    </a:t>
            </a:r>
            <a:r>
              <a:rPr lang="fr-FR" dirty="0" smtClean="0"/>
              <a:t>. Palpée par les parents, augmentant rapidement de volume </a:t>
            </a:r>
          </a:p>
          <a:p>
            <a:pPr marL="274320" indent="-274320" eaLnBrk="1" fontAlgn="auto" hangingPunct="1">
              <a:spcAft>
                <a:spcPts val="0"/>
              </a:spcAft>
              <a:buFont typeface="Wingdings"/>
              <a:buNone/>
              <a:defRPr/>
            </a:pPr>
            <a:r>
              <a:rPr lang="fr-FR" dirty="0" smtClean="0"/>
              <a:t>	. Parfois signes de compression et/ou obstruction </a:t>
            </a:r>
            <a:r>
              <a:rPr lang="fr-FR" dirty="0" smtClean="0">
                <a:sym typeface="Wingdings" pitchFamily="2" charset="2"/>
              </a:rPr>
              <a:t> </a:t>
            </a:r>
            <a:r>
              <a:rPr lang="fr-FR" dirty="0" smtClean="0"/>
              <a:t>	</a:t>
            </a:r>
          </a:p>
          <a:p>
            <a:pPr marL="274320" indent="-274320" eaLnBrk="1" fontAlgn="auto" hangingPunct="1">
              <a:spcAft>
                <a:spcPts val="0"/>
              </a:spcAft>
              <a:buFont typeface="Wingdings"/>
              <a:buNone/>
              <a:defRPr/>
            </a:pPr>
            <a:r>
              <a:rPr lang="fr-FR" dirty="0" smtClean="0"/>
              <a:t>Troubles digestifs, DA, dysurie</a:t>
            </a:r>
          </a:p>
          <a:p>
            <a:pPr marL="274320" indent="-274320" eaLnBrk="1" fontAlgn="auto" hangingPunct="1">
              <a:spcAft>
                <a:spcPts val="0"/>
              </a:spcAft>
              <a:buFont typeface="Wingdings"/>
              <a:buNone/>
              <a:defRPr/>
            </a:pPr>
            <a:r>
              <a:rPr lang="fr-FR" dirty="0" smtClean="0"/>
              <a:t>	</a:t>
            </a:r>
          </a:p>
          <a:p>
            <a:pPr marL="274320" indent="-274320" eaLnBrk="1" fontAlgn="auto" hangingPunct="1">
              <a:spcAft>
                <a:spcPts val="0"/>
              </a:spcAft>
              <a:buFont typeface="Wingdings"/>
              <a:buNone/>
              <a:defRPr/>
            </a:pPr>
            <a:r>
              <a:rPr lang="fr-FR" dirty="0" smtClean="0">
                <a:solidFill>
                  <a:srgbClr val="FFC000"/>
                </a:solidFill>
              </a:rPr>
              <a:t>. Signes d'accompagnement (rares, si métastases)</a:t>
            </a:r>
          </a:p>
          <a:p>
            <a:pPr marL="274320" indent="-274320" eaLnBrk="1" fontAlgn="auto" hangingPunct="1">
              <a:spcAft>
                <a:spcPts val="0"/>
              </a:spcAft>
              <a:buFont typeface="Wingdings"/>
              <a:buNone/>
              <a:defRPr/>
            </a:pPr>
            <a:r>
              <a:rPr lang="fr-FR" dirty="0" smtClean="0"/>
              <a:t>		- AEG (dénutrition)</a:t>
            </a:r>
          </a:p>
          <a:p>
            <a:pPr marL="274320" indent="-274320" eaLnBrk="1" fontAlgn="auto" hangingPunct="1">
              <a:spcAft>
                <a:spcPts val="0"/>
              </a:spcAft>
              <a:buFont typeface="Wingdings"/>
              <a:buNone/>
              <a:defRPr/>
            </a:pPr>
            <a:r>
              <a:rPr lang="fr-FR" dirty="0" smtClean="0"/>
              <a:t>		- Fièvre (infection VU, métastases)</a:t>
            </a:r>
          </a:p>
          <a:p>
            <a:pPr marL="274320" indent="-274320" eaLnBrk="1" fontAlgn="auto" hangingPunct="1">
              <a:spcAft>
                <a:spcPts val="0"/>
              </a:spcAft>
              <a:buFont typeface="Wingdings"/>
              <a:buNone/>
              <a:defRPr/>
            </a:pPr>
            <a:r>
              <a:rPr lang="fr-FR" dirty="0" smtClean="0"/>
              <a:t>	</a:t>
            </a:r>
          </a:p>
          <a:p>
            <a:pPr marL="274320" indent="-274320" eaLnBrk="1" fontAlgn="auto" hangingPunct="1">
              <a:spcAft>
                <a:spcPts val="0"/>
              </a:spcAft>
              <a:buFont typeface="Wingdings"/>
              <a:buNone/>
              <a:defRPr/>
            </a:pPr>
            <a:r>
              <a:rPr lang="fr-FR" dirty="0" smtClean="0"/>
              <a:t>. </a:t>
            </a:r>
            <a:r>
              <a:rPr lang="fr-FR" dirty="0" smtClean="0">
                <a:solidFill>
                  <a:srgbClr val="FFC000"/>
                </a:solidFill>
              </a:rPr>
              <a:t>Signes d'appel liés à complication tumorale</a:t>
            </a:r>
          </a:p>
          <a:p>
            <a:pPr marL="274320" indent="-274320" eaLnBrk="1" fontAlgn="auto" hangingPunct="1">
              <a:spcAft>
                <a:spcPts val="0"/>
              </a:spcAft>
              <a:buFont typeface="Wingdings"/>
              <a:buNone/>
              <a:defRPr/>
            </a:pPr>
            <a:r>
              <a:rPr lang="fr-FR" dirty="0" smtClean="0"/>
              <a:t>		- Hématurie (20%)</a:t>
            </a:r>
          </a:p>
          <a:p>
            <a:pPr marL="274320" indent="-274320" eaLnBrk="1" fontAlgn="auto" hangingPunct="1">
              <a:spcAft>
                <a:spcPts val="0"/>
              </a:spcAft>
              <a:buFont typeface="Wingdings"/>
              <a:buNone/>
              <a:defRPr/>
            </a:pPr>
            <a:r>
              <a:rPr lang="fr-FR" dirty="0" smtClean="0"/>
              <a:t>		- HTA (25%)</a:t>
            </a:r>
          </a:p>
          <a:p>
            <a:pPr marL="274320" indent="-274320" eaLnBrk="1" fontAlgn="auto" hangingPunct="1">
              <a:spcAft>
                <a:spcPts val="0"/>
              </a:spcAft>
              <a:buFont typeface="Wingdings"/>
              <a:buNone/>
              <a:defRPr/>
            </a:pPr>
            <a:r>
              <a:rPr lang="fr-FR" dirty="0" smtClean="0"/>
              <a:t>		- I. cardiaque</a:t>
            </a:r>
          </a:p>
          <a:p>
            <a:pPr marL="274320" indent="-274320" eaLnBrk="1" fontAlgn="auto" hangingPunct="1">
              <a:spcAft>
                <a:spcPts val="0"/>
              </a:spcAft>
              <a:buFont typeface="Wingdings"/>
              <a:buNone/>
              <a:defRPr/>
            </a:pPr>
            <a:r>
              <a:rPr lang="fr-FR" dirty="0" smtClean="0"/>
              <a:t>             - DA avec urgence chirurgicale (rupture)</a:t>
            </a:r>
          </a:p>
          <a:p>
            <a:pPr marL="274320" indent="-274320" eaLnBrk="1" fontAlgn="auto" hangingPunct="1">
              <a:spcAft>
                <a:spcPts val="0"/>
              </a:spcAft>
              <a:buFont typeface="Wingdings"/>
              <a:buNone/>
              <a:defRPr/>
            </a:pPr>
            <a:r>
              <a:rPr lang="fr-FR" dirty="0" smtClean="0"/>
              <a:t>		</a:t>
            </a: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116632"/>
            <a:ext cx="9144000" cy="1503040"/>
          </a:xfrm>
          <a:solidFill>
            <a:schemeClr val="accent4">
              <a:lumMod val="20000"/>
              <a:lumOff val="80000"/>
            </a:schemeClr>
          </a:solidFill>
        </p:spPr>
        <p:txBody>
          <a:bodyPr/>
          <a:lstStyle/>
          <a:p>
            <a:r>
              <a:rPr lang="fr-FR" sz="2000" dirty="0" smtClean="0"/>
              <a:t>TDM = Masse rénale gauche de 9 cm associée à de multiples ganglions </a:t>
            </a:r>
            <a:r>
              <a:rPr lang="fr-FR" sz="2000" dirty="0" err="1" smtClean="0"/>
              <a:t>rétropéritonéaux</a:t>
            </a:r>
            <a:r>
              <a:rPr lang="fr-FR" sz="2000" dirty="0" smtClean="0"/>
              <a:t> de taille</a:t>
            </a:r>
            <a:br>
              <a:rPr lang="fr-FR" sz="2000" dirty="0" smtClean="0"/>
            </a:br>
            <a:r>
              <a:rPr lang="fr-FR" sz="2000" dirty="0" err="1" smtClean="0"/>
              <a:t>infrapathologique</a:t>
            </a:r>
            <a:r>
              <a:rPr lang="fr-FR" sz="2000" dirty="0" smtClean="0"/>
              <a:t> sus et sous rénaux. Aspect compatible avec un </a:t>
            </a:r>
            <a:r>
              <a:rPr lang="fr-FR" sz="2000" dirty="0" err="1" smtClean="0"/>
              <a:t>néphroblastome</a:t>
            </a:r>
            <a:r>
              <a:rPr lang="fr-FR" sz="2000" dirty="0" smtClean="0"/>
              <a:t> gauche localisé.</a:t>
            </a:r>
            <a:endParaRPr lang="fr-FR" sz="2000" dirty="0"/>
          </a:p>
        </p:txBody>
      </p:sp>
      <p:pic>
        <p:nvPicPr>
          <p:cNvPr id="38913" name="Picture 1"/>
          <p:cNvPicPr>
            <a:picLocks noChangeAspect="1" noChangeArrowheads="1"/>
          </p:cNvPicPr>
          <p:nvPr/>
        </p:nvPicPr>
        <p:blipFill>
          <a:blip r:embed="rId2" cstate="print"/>
          <a:srcRect/>
          <a:stretch>
            <a:fillRect/>
          </a:stretch>
        </p:blipFill>
        <p:spPr bwMode="auto">
          <a:xfrm>
            <a:off x="0" y="1843909"/>
            <a:ext cx="9144000" cy="3926039"/>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17638"/>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rPr>
              <a:t>EXAMEN CLINIQUE</a:t>
            </a:r>
            <a:endParaRPr lang="fr-FR" sz="3600" dirty="0">
              <a:solidFill>
                <a:schemeClr val="accent1">
                  <a:lumMod val="75000"/>
                </a:schemeClr>
              </a:solidFill>
            </a:endParaRPr>
          </a:p>
        </p:txBody>
      </p:sp>
      <p:sp>
        <p:nvSpPr>
          <p:cNvPr id="16387" name="Espace réservé du contenu 2"/>
          <p:cNvSpPr>
            <a:spLocks noGrp="1"/>
          </p:cNvSpPr>
          <p:nvPr>
            <p:ph idx="1"/>
          </p:nvPr>
        </p:nvSpPr>
        <p:spPr>
          <a:xfrm>
            <a:off x="971600" y="1600200"/>
            <a:ext cx="8172400" cy="4873625"/>
          </a:xfrm>
        </p:spPr>
        <p:txBody>
          <a:bodyPr>
            <a:normAutofit fontScale="85000" lnSpcReduction="20000"/>
          </a:bodyPr>
          <a:lstStyle/>
          <a:p>
            <a:pPr eaLnBrk="1" hangingPunct="1"/>
            <a:r>
              <a:rPr lang="fr-FR" dirty="0" smtClean="0"/>
              <a:t>Masse antérieure avec possible contact lombaire</a:t>
            </a:r>
          </a:p>
          <a:p>
            <a:pPr eaLnBrk="1" hangingPunct="1">
              <a:buFont typeface="Wingdings" pitchFamily="2" charset="2"/>
              <a:buNone/>
            </a:pPr>
            <a:r>
              <a:rPr lang="fr-FR" dirty="0" smtClean="0"/>
              <a:t>Ferme, </a:t>
            </a:r>
          </a:p>
          <a:p>
            <a:pPr eaLnBrk="1" hangingPunct="1">
              <a:buFont typeface="Wingdings" pitchFamily="2" charset="2"/>
              <a:buNone/>
            </a:pPr>
            <a:r>
              <a:rPr lang="fr-FR" dirty="0" smtClean="0"/>
              <a:t>Pouvant dépasser la ligne médiane et descendre dans le pelvis</a:t>
            </a:r>
          </a:p>
          <a:p>
            <a:pPr eaLnBrk="1" hangingPunct="1">
              <a:buFont typeface="Wingdings" pitchFamily="2" charset="2"/>
              <a:buNone/>
            </a:pPr>
            <a:r>
              <a:rPr lang="fr-FR" dirty="0" smtClean="0"/>
              <a:t>! Fragile</a:t>
            </a:r>
          </a:p>
          <a:p>
            <a:pPr eaLnBrk="1" hangingPunct="1"/>
            <a:r>
              <a:rPr lang="fr-FR" dirty="0" smtClean="0"/>
              <a:t>BU: sang?</a:t>
            </a:r>
          </a:p>
          <a:p>
            <a:pPr eaLnBrk="1" hangingPunct="1"/>
            <a:r>
              <a:rPr lang="fr-FR" dirty="0" smtClean="0"/>
              <a:t>Auscultation cardiaque</a:t>
            </a:r>
          </a:p>
          <a:p>
            <a:pPr eaLnBrk="1" hangingPunct="1"/>
            <a:r>
              <a:rPr lang="fr-FR" dirty="0" smtClean="0"/>
              <a:t>HTA?</a:t>
            </a:r>
          </a:p>
          <a:p>
            <a:pPr eaLnBrk="1" hangingPunct="1"/>
            <a:r>
              <a:rPr lang="fr-FR" dirty="0" smtClean="0"/>
              <a:t>Dysmorphie?</a:t>
            </a:r>
          </a:p>
          <a:p>
            <a:pPr eaLnBrk="1" hangingPunct="1"/>
            <a:r>
              <a:rPr lang="fr-FR" dirty="0" smtClean="0"/>
              <a:t>Douleurs osseuses?</a:t>
            </a:r>
          </a:p>
          <a:p>
            <a:pPr eaLnBrk="1" hangingPunct="1"/>
            <a:r>
              <a:rPr lang="fr-FR" dirty="0" smtClean="0"/>
              <a:t>Examen somatique complet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2195736" y="1556792"/>
            <a:ext cx="5460057" cy="440113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17638"/>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rPr>
              <a:t>BILAN INITIAL / BIOLOGIE</a:t>
            </a:r>
            <a:endParaRPr lang="fr-FR" sz="3600" dirty="0">
              <a:solidFill>
                <a:schemeClr val="accent1">
                  <a:lumMod val="75000"/>
                </a:schemeClr>
              </a:solidFill>
            </a:endParaRPr>
          </a:p>
        </p:txBody>
      </p:sp>
      <p:sp>
        <p:nvSpPr>
          <p:cNvPr id="17411" name="Espace réservé du contenu 2"/>
          <p:cNvSpPr>
            <a:spLocks noGrp="1"/>
          </p:cNvSpPr>
          <p:nvPr>
            <p:ph idx="1"/>
          </p:nvPr>
        </p:nvSpPr>
        <p:spPr>
          <a:xfrm>
            <a:off x="457200" y="1600200"/>
            <a:ext cx="7467600" cy="4873625"/>
          </a:xfrm>
        </p:spPr>
        <p:txBody>
          <a:bodyPr/>
          <a:lstStyle/>
          <a:p>
            <a:pPr eaLnBrk="1" hangingPunct="1"/>
            <a:r>
              <a:rPr lang="fr-FR" smtClean="0"/>
              <a:t>NFS, plaquettes: cytopénie?</a:t>
            </a:r>
          </a:p>
          <a:p>
            <a:pPr eaLnBrk="1" hangingPunct="1"/>
            <a:r>
              <a:rPr lang="fr-FR" smtClean="0"/>
              <a:t>Ionogramme, créatinine, clearance</a:t>
            </a:r>
          </a:p>
          <a:p>
            <a:pPr eaLnBrk="1" hangingPunct="1"/>
            <a:r>
              <a:rPr lang="fr-FR" smtClean="0"/>
              <a:t>Bilan hépatique</a:t>
            </a:r>
          </a:p>
          <a:p>
            <a:pPr eaLnBrk="1" hangingPunct="1"/>
            <a:r>
              <a:rPr lang="fr-FR" smtClean="0"/>
              <a:t>Bilan de coagulation, Groupe + Rh + RAI</a:t>
            </a:r>
          </a:p>
          <a:p>
            <a:pPr eaLnBrk="1" hangingPunct="1"/>
            <a:r>
              <a:rPr lang="fr-FR" b="1" smtClean="0"/>
              <a:t>Pas de marqueur tumoral spécifique</a:t>
            </a:r>
          </a:p>
          <a:p>
            <a:pPr eaLnBrk="1" hangingPunct="1"/>
            <a:r>
              <a:rPr lang="fr-FR" smtClean="0"/>
              <a:t>Réalisation catécholamines urinaires pour diagnostic différentiel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1417638"/>
          </a:xfrm>
          <a:solidFill>
            <a:schemeClr val="accent4">
              <a:lumMod val="20000"/>
              <a:lumOff val="80000"/>
            </a:schemeClr>
          </a:solidFill>
        </p:spPr>
        <p:txBody>
          <a:bodyPr/>
          <a:lstStyle/>
          <a:p>
            <a:pPr eaLnBrk="1" fontAlgn="auto" hangingPunct="1">
              <a:spcAft>
                <a:spcPts val="0"/>
              </a:spcAft>
              <a:defRPr/>
            </a:pPr>
            <a:r>
              <a:rPr lang="fr-FR" sz="4000" dirty="0" smtClean="0">
                <a:solidFill>
                  <a:schemeClr val="accent1">
                    <a:lumMod val="75000"/>
                  </a:schemeClr>
                </a:solidFill>
                <a:latin typeface="Times New Roman" pitchFamily="18" charset="0"/>
              </a:rPr>
              <a:t>BILAN INITIAL </a:t>
            </a:r>
            <a:br>
              <a:rPr lang="fr-FR" sz="4000" dirty="0" smtClean="0">
                <a:solidFill>
                  <a:schemeClr val="accent1">
                    <a:lumMod val="75000"/>
                  </a:schemeClr>
                </a:solidFill>
                <a:latin typeface="Times New Roman" pitchFamily="18" charset="0"/>
              </a:rPr>
            </a:br>
            <a:r>
              <a:rPr lang="fr-FR" sz="4000" dirty="0" smtClean="0">
                <a:solidFill>
                  <a:schemeClr val="accent1">
                    <a:lumMod val="75000"/>
                  </a:schemeClr>
                </a:solidFill>
                <a:latin typeface="Times New Roman" pitchFamily="18" charset="0"/>
              </a:rPr>
              <a:t>/Imagerie</a:t>
            </a:r>
            <a:endParaRPr lang="fr-FR" sz="4000" dirty="0">
              <a:solidFill>
                <a:schemeClr val="accent1">
                  <a:lumMod val="75000"/>
                </a:schemeClr>
              </a:solidFill>
              <a:latin typeface="Times New Roman" pitchFamily="18" charset="0"/>
            </a:endParaRPr>
          </a:p>
        </p:txBody>
      </p:sp>
      <p:sp>
        <p:nvSpPr>
          <p:cNvPr id="9" name="Espace réservé du contenu 8"/>
          <p:cNvSpPr>
            <a:spLocks noGrp="1"/>
          </p:cNvSpPr>
          <p:nvPr>
            <p:ph sz="half" idx="1"/>
          </p:nvPr>
        </p:nvSpPr>
        <p:spPr/>
        <p:txBody>
          <a:bodyPr>
            <a:normAutofit fontScale="92500" lnSpcReduction="20000"/>
          </a:bodyPr>
          <a:lstStyle/>
          <a:p>
            <a:pPr marL="274320" indent="-274320" eaLnBrk="1" fontAlgn="auto" hangingPunct="1">
              <a:spcAft>
                <a:spcPts val="0"/>
              </a:spcAft>
              <a:buFont typeface="Wingdings"/>
              <a:buNone/>
              <a:defRPr/>
            </a:pPr>
            <a:endParaRPr lang="fr-FR" dirty="0" smtClean="0"/>
          </a:p>
          <a:p>
            <a:pPr marL="274320" indent="-274320" eaLnBrk="1" fontAlgn="auto" hangingPunct="1">
              <a:spcAft>
                <a:spcPts val="0"/>
              </a:spcAft>
              <a:buFont typeface="Wingdings"/>
              <a:buNone/>
              <a:defRPr/>
            </a:pPr>
            <a:endParaRPr lang="fr-FR" dirty="0" smtClean="0"/>
          </a:p>
          <a:p>
            <a:pPr marL="274320" indent="-274320" eaLnBrk="1" fontAlgn="auto" hangingPunct="1">
              <a:spcAft>
                <a:spcPts val="0"/>
              </a:spcAft>
              <a:buFont typeface="Wingdings"/>
              <a:buNone/>
              <a:defRPr/>
            </a:pPr>
            <a:endParaRPr lang="fr-FR" dirty="0"/>
          </a:p>
        </p:txBody>
      </p:sp>
      <p:sp>
        <p:nvSpPr>
          <p:cNvPr id="36867" name="Rectangle 3"/>
          <p:cNvSpPr>
            <a:spLocks noGrp="1" noChangeArrowheads="1"/>
          </p:cNvSpPr>
          <p:nvPr>
            <p:ph sz="half" idx="2"/>
          </p:nvPr>
        </p:nvSpPr>
        <p:spPr>
          <a:xfrm>
            <a:off x="107504" y="1844824"/>
            <a:ext cx="4032448" cy="4572000"/>
          </a:xfrm>
          <a:solidFill>
            <a:schemeClr val="accent3">
              <a:lumMod val="20000"/>
              <a:lumOff val="80000"/>
            </a:schemeClr>
          </a:solidFill>
        </p:spPr>
        <p:txBody>
          <a:bodyPr>
            <a:normAutofit fontScale="92500" lnSpcReduction="20000"/>
          </a:bodyPr>
          <a:lstStyle/>
          <a:p>
            <a:pPr marL="274320" indent="-274320" eaLnBrk="1" fontAlgn="auto" hangingPunct="1">
              <a:spcAft>
                <a:spcPts val="0"/>
              </a:spcAft>
              <a:buFontTx/>
              <a:buNone/>
              <a:defRPr/>
            </a:pPr>
            <a:r>
              <a:rPr lang="fr-FR" sz="2800" b="1" dirty="0" smtClean="0">
                <a:solidFill>
                  <a:srgbClr val="FFC000"/>
                </a:solidFill>
                <a:latin typeface="Times New Roman" pitchFamily="18" charset="0"/>
              </a:rPr>
              <a:t>ASP:  </a:t>
            </a:r>
            <a:r>
              <a:rPr lang="fr-FR" sz="2800" dirty="0" smtClean="0">
                <a:latin typeface="Times New Roman" pitchFamily="18" charset="0"/>
              </a:rPr>
              <a:t>niveaux HAE? Opacité de l’aire rénale atteinte (&gt;50%), Calcifications (&lt;10%)</a:t>
            </a:r>
          </a:p>
          <a:p>
            <a:pPr marL="274320" indent="-274320" eaLnBrk="1" fontAlgn="auto" hangingPunct="1">
              <a:spcAft>
                <a:spcPts val="0"/>
              </a:spcAft>
              <a:buFontTx/>
              <a:buNone/>
              <a:defRPr/>
            </a:pPr>
            <a:r>
              <a:rPr lang="fr-FR" sz="2800" b="1" dirty="0" smtClean="0">
                <a:solidFill>
                  <a:srgbClr val="FFC000"/>
                </a:solidFill>
                <a:latin typeface="Times New Roman" pitchFamily="18" charset="0"/>
              </a:rPr>
              <a:t>RP </a:t>
            </a:r>
            <a:r>
              <a:rPr lang="fr-FR" sz="2800" dirty="0" smtClean="0">
                <a:solidFill>
                  <a:srgbClr val="FFC000"/>
                </a:solidFill>
                <a:latin typeface="Times New Roman" pitchFamily="18" charset="0"/>
              </a:rPr>
              <a:t>: </a:t>
            </a:r>
            <a:r>
              <a:rPr lang="fr-FR" sz="2800" dirty="0" smtClean="0">
                <a:latin typeface="Times New Roman" pitchFamily="18" charset="0"/>
              </a:rPr>
              <a:t>nodules?</a:t>
            </a:r>
            <a:endParaRPr lang="fr-FR" sz="2800" dirty="0">
              <a:latin typeface="Times New Roman" pitchFamily="18" charset="0"/>
            </a:endParaRPr>
          </a:p>
          <a:p>
            <a:pPr marL="274320" indent="-274320" eaLnBrk="1" fontAlgn="auto" hangingPunct="1">
              <a:spcAft>
                <a:spcPts val="0"/>
              </a:spcAft>
              <a:buFontTx/>
              <a:buNone/>
              <a:defRPr/>
            </a:pPr>
            <a:r>
              <a:rPr lang="fr-FR" sz="2800" b="1" dirty="0" smtClean="0">
                <a:solidFill>
                  <a:srgbClr val="FFC000"/>
                </a:solidFill>
                <a:latin typeface="Times New Roman" pitchFamily="18" charset="0"/>
              </a:rPr>
              <a:t>Echographie</a:t>
            </a:r>
            <a:r>
              <a:rPr lang="fr-FR" sz="2800" dirty="0" smtClean="0">
                <a:solidFill>
                  <a:srgbClr val="FFC000"/>
                </a:solidFill>
                <a:latin typeface="Times New Roman" pitchFamily="18" charset="0"/>
              </a:rPr>
              <a:t>: </a:t>
            </a:r>
            <a:r>
              <a:rPr lang="fr-FR" sz="2800" b="1" dirty="0" smtClean="0">
                <a:latin typeface="Times New Roman" pitchFamily="18" charset="0"/>
              </a:rPr>
              <a:t>masse </a:t>
            </a:r>
            <a:r>
              <a:rPr lang="fr-FR" sz="2800" b="1" dirty="0" err="1" smtClean="0">
                <a:latin typeface="Times New Roman" pitchFamily="18" charset="0"/>
              </a:rPr>
              <a:t>rétropéritonéale</a:t>
            </a:r>
            <a:r>
              <a:rPr lang="fr-FR" sz="2800" b="1" dirty="0" smtClean="0">
                <a:latin typeface="Times New Roman" pitchFamily="18" charset="0"/>
              </a:rPr>
              <a:t>, </a:t>
            </a:r>
            <a:r>
              <a:rPr lang="fr-FR" sz="2800" b="1" dirty="0" err="1" smtClean="0">
                <a:latin typeface="Times New Roman" pitchFamily="18" charset="0"/>
              </a:rPr>
              <a:t>intrarénale</a:t>
            </a:r>
            <a:r>
              <a:rPr lang="fr-FR" sz="2800" b="1" dirty="0" smtClean="0">
                <a:latin typeface="Times New Roman" pitchFamily="18" charset="0"/>
              </a:rPr>
              <a:t>, solide </a:t>
            </a:r>
            <a:r>
              <a:rPr lang="fr-FR" sz="2800" b="1" dirty="0" err="1" smtClean="0">
                <a:latin typeface="Times New Roman" pitchFamily="18" charset="0"/>
              </a:rPr>
              <a:t>échogéne</a:t>
            </a:r>
            <a:r>
              <a:rPr lang="fr-FR" sz="2800" dirty="0" smtClean="0">
                <a:latin typeface="Times New Roman" pitchFamily="18" charset="0"/>
              </a:rPr>
              <a:t> ou mixte. Rein controlatérale?</a:t>
            </a:r>
          </a:p>
          <a:p>
            <a:pPr marL="274320" indent="-274320" eaLnBrk="1" fontAlgn="auto" hangingPunct="1">
              <a:spcAft>
                <a:spcPts val="0"/>
              </a:spcAft>
              <a:buFontTx/>
              <a:buNone/>
              <a:defRPr/>
            </a:pPr>
            <a:r>
              <a:rPr lang="fr-FR" sz="2800" b="1" dirty="0" smtClean="0">
                <a:solidFill>
                  <a:srgbClr val="FFC000"/>
                </a:solidFill>
                <a:latin typeface="Times New Roman" pitchFamily="18" charset="0"/>
              </a:rPr>
              <a:t>Echo cœur</a:t>
            </a:r>
            <a:r>
              <a:rPr lang="fr-FR" sz="2800" dirty="0" smtClean="0">
                <a:latin typeface="Times New Roman" pitchFamily="18" charset="0"/>
              </a:rPr>
              <a:t>: pré thérapeutique. Thrombus?</a:t>
            </a:r>
            <a:endParaRPr lang="fr-FR" sz="2800" dirty="0">
              <a:latin typeface="Times New Roman" pitchFamily="18" charset="0"/>
            </a:endParaRPr>
          </a:p>
        </p:txBody>
      </p:sp>
      <p:pic>
        <p:nvPicPr>
          <p:cNvPr id="74754" name="Picture 2"/>
          <p:cNvPicPr>
            <a:picLocks noChangeAspect="1" noChangeArrowheads="1"/>
          </p:cNvPicPr>
          <p:nvPr/>
        </p:nvPicPr>
        <p:blipFill>
          <a:blip r:embed="rId2" cstate="print"/>
          <a:srcRect/>
          <a:stretch>
            <a:fillRect/>
          </a:stretch>
        </p:blipFill>
        <p:spPr bwMode="auto">
          <a:xfrm>
            <a:off x="4629756" y="3717032"/>
            <a:ext cx="3451793" cy="3140968"/>
          </a:xfrm>
          <a:prstGeom prst="rect">
            <a:avLst/>
          </a:prstGeom>
          <a:noFill/>
          <a:ln w="9525">
            <a:noFill/>
            <a:miter lim="800000"/>
            <a:headEnd/>
            <a:tailEnd/>
          </a:ln>
        </p:spPr>
      </p:pic>
      <p:pic>
        <p:nvPicPr>
          <p:cNvPr id="10241" name="Picture 1"/>
          <p:cNvPicPr>
            <a:picLocks noChangeAspect="1" noChangeArrowheads="1"/>
          </p:cNvPicPr>
          <p:nvPr/>
        </p:nvPicPr>
        <p:blipFill>
          <a:blip r:embed="rId3" cstate="print"/>
          <a:srcRect/>
          <a:stretch>
            <a:fillRect/>
          </a:stretch>
        </p:blipFill>
        <p:spPr bwMode="auto">
          <a:xfrm>
            <a:off x="5868144" y="692695"/>
            <a:ext cx="3275856" cy="30304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rPr>
              <a:t>BILAN INITIAL / IMAGERIE</a:t>
            </a:r>
            <a:endParaRPr lang="fr-FR" sz="3600" dirty="0">
              <a:solidFill>
                <a:schemeClr val="accent1">
                  <a:lumMod val="75000"/>
                </a:schemeClr>
              </a:solidFill>
            </a:endParaRPr>
          </a:p>
        </p:txBody>
      </p:sp>
      <p:sp>
        <p:nvSpPr>
          <p:cNvPr id="19459" name="Espace réservé du contenu 2"/>
          <p:cNvSpPr>
            <a:spLocks noGrp="1"/>
          </p:cNvSpPr>
          <p:nvPr>
            <p:ph sz="half" idx="1"/>
          </p:nvPr>
        </p:nvSpPr>
        <p:spPr/>
        <p:txBody>
          <a:bodyPr/>
          <a:lstStyle/>
          <a:p>
            <a:pPr eaLnBrk="1" hangingPunct="1"/>
            <a:r>
              <a:rPr lang="fr-FR" b="1" smtClean="0">
                <a:solidFill>
                  <a:srgbClr val="FFC000"/>
                </a:solidFill>
                <a:latin typeface="Times New Roman" pitchFamily="18" charset="0"/>
              </a:rPr>
              <a:t>TDM TAP: </a:t>
            </a:r>
            <a:r>
              <a:rPr lang="fr-FR" b="1" smtClean="0">
                <a:latin typeface="Times New Roman" pitchFamily="18" charset="0"/>
              </a:rPr>
              <a:t>rein éclaté, tumeur pseudo-encapsulée hétérogéne. </a:t>
            </a:r>
            <a:r>
              <a:rPr lang="fr-FR" smtClean="0">
                <a:latin typeface="Times New Roman" pitchFamily="18" charset="0"/>
              </a:rPr>
              <a:t>VCI? GG? Rein controlatéral? Foie? Signes de rupture? Nodules pulmonaires?</a:t>
            </a:r>
          </a:p>
          <a:p>
            <a:pPr eaLnBrk="1" hangingPunct="1"/>
            <a:endParaRPr lang="fr-FR" smtClean="0"/>
          </a:p>
        </p:txBody>
      </p:sp>
      <p:pic>
        <p:nvPicPr>
          <p:cNvPr id="5" name="Picture 4" descr="meta p deliot tdm_604_78"/>
          <p:cNvPicPr>
            <a:picLocks noGrp="1" noChangeAspect="1" noChangeArrowheads="1"/>
          </p:cNvPicPr>
          <p:nvPr>
            <p:ph sz="half" idx="2"/>
          </p:nvPr>
        </p:nvPicPr>
        <p:blipFill>
          <a:blip r:embed="rId2" cstate="print">
            <a:lum contrast="36000"/>
          </a:blip>
          <a:srcRect t="24745" r="2620" b="2620"/>
          <a:stretch>
            <a:fillRect/>
          </a:stretch>
        </p:blipFill>
        <p:spPr>
          <a:xfrm>
            <a:off x="4500563" y="4129088"/>
            <a:ext cx="3857625" cy="2728912"/>
          </a:xfrm>
          <a:noFill/>
        </p:spPr>
      </p:pic>
      <p:pic>
        <p:nvPicPr>
          <p:cNvPr id="6" name="Picture 6" descr="nephrob moke_8_3"/>
          <p:cNvPicPr>
            <a:picLocks noChangeAspect="1" noChangeArrowheads="1"/>
          </p:cNvPicPr>
          <p:nvPr/>
        </p:nvPicPr>
        <p:blipFill>
          <a:blip r:embed="rId3" cstate="print"/>
          <a:srcRect t="17615" b="5110"/>
          <a:stretch>
            <a:fillRect/>
          </a:stretch>
        </p:blipFill>
        <p:spPr bwMode="auto">
          <a:xfrm>
            <a:off x="4429125" y="1428750"/>
            <a:ext cx="4038600" cy="2668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9144000" cy="1417638"/>
          </a:xfrm>
          <a:solidFill>
            <a:schemeClr val="accent4">
              <a:lumMod val="20000"/>
              <a:lumOff val="80000"/>
            </a:schemeClr>
          </a:solidFill>
        </p:spPr>
        <p:txBody>
          <a:bodyPr/>
          <a:lstStyle/>
          <a:p>
            <a:pPr eaLnBrk="1" fontAlgn="auto" hangingPunct="1">
              <a:spcAft>
                <a:spcPts val="0"/>
              </a:spcAft>
              <a:defRPr/>
            </a:pPr>
            <a:r>
              <a:rPr lang="fr-FR" sz="3600" dirty="0">
                <a:solidFill>
                  <a:schemeClr val="accent1">
                    <a:lumMod val="75000"/>
                  </a:schemeClr>
                </a:solidFill>
                <a:latin typeface="Times New Roman" pitchFamily="18" charset="0"/>
              </a:rPr>
              <a:t>TUMEURS </a:t>
            </a:r>
            <a:r>
              <a:rPr lang="fr-FR" sz="3600" dirty="0" smtClean="0">
                <a:solidFill>
                  <a:schemeClr val="accent1">
                    <a:lumMod val="75000"/>
                  </a:schemeClr>
                </a:solidFill>
                <a:latin typeface="Times New Roman" pitchFamily="18" charset="0"/>
              </a:rPr>
              <a:t>RETROPERITONEALES </a:t>
            </a:r>
            <a:br>
              <a:rPr lang="fr-FR" sz="3600" dirty="0" smtClean="0">
                <a:solidFill>
                  <a:schemeClr val="accent1">
                    <a:lumMod val="75000"/>
                  </a:schemeClr>
                </a:solidFill>
                <a:latin typeface="Times New Roman" pitchFamily="18" charset="0"/>
              </a:rPr>
            </a:br>
            <a:r>
              <a:rPr lang="fr-FR" sz="2800" dirty="0" smtClean="0">
                <a:solidFill>
                  <a:schemeClr val="accent1">
                    <a:lumMod val="75000"/>
                  </a:schemeClr>
                </a:solidFill>
                <a:latin typeface="Times New Roman" pitchFamily="18" charset="0"/>
              </a:rPr>
              <a:t>diagnostics différentiels</a:t>
            </a:r>
            <a:endParaRPr lang="fr-FR" sz="2400" dirty="0">
              <a:solidFill>
                <a:schemeClr val="accent1">
                  <a:lumMod val="75000"/>
                </a:schemeClr>
              </a:solidFill>
              <a:latin typeface="Times New Roman" pitchFamily="18" charset="0"/>
            </a:endParaRPr>
          </a:p>
        </p:txBody>
      </p:sp>
      <p:sp>
        <p:nvSpPr>
          <p:cNvPr id="39939" name="Rectangle 3"/>
          <p:cNvSpPr>
            <a:spLocks noGrp="1" noChangeArrowheads="1"/>
          </p:cNvSpPr>
          <p:nvPr>
            <p:ph sz="half" idx="1"/>
          </p:nvPr>
        </p:nvSpPr>
        <p:spPr>
          <a:xfrm>
            <a:off x="0" y="1556792"/>
            <a:ext cx="3347864" cy="5114948"/>
          </a:xfrm>
          <a:solidFill>
            <a:schemeClr val="accent3">
              <a:lumMod val="40000"/>
              <a:lumOff val="60000"/>
            </a:schemeClr>
          </a:solidFill>
        </p:spPr>
        <p:txBody>
          <a:bodyPr>
            <a:normAutofit/>
          </a:bodyPr>
          <a:lstStyle/>
          <a:p>
            <a:pPr marL="274320" indent="-274320" eaLnBrk="1" fontAlgn="auto" hangingPunct="1">
              <a:lnSpc>
                <a:spcPct val="80000"/>
              </a:lnSpc>
              <a:spcAft>
                <a:spcPts val="0"/>
              </a:spcAft>
              <a:buFontTx/>
              <a:buNone/>
              <a:defRPr/>
            </a:pPr>
            <a:r>
              <a:rPr lang="fr-FR" b="1" dirty="0">
                <a:latin typeface="Times New Roman" pitchFamily="18" charset="0"/>
              </a:rPr>
              <a:t>TUMEURS RENALES</a:t>
            </a:r>
          </a:p>
          <a:p>
            <a:pPr marL="274320" indent="-274320" eaLnBrk="1" fontAlgn="auto" hangingPunct="1">
              <a:lnSpc>
                <a:spcPct val="80000"/>
              </a:lnSpc>
              <a:spcAft>
                <a:spcPts val="0"/>
              </a:spcAft>
              <a:buFontTx/>
              <a:buNone/>
              <a:defRPr/>
            </a:pPr>
            <a:endParaRPr lang="fr-FR" dirty="0">
              <a:latin typeface="Times New Roman" pitchFamily="18" charset="0"/>
            </a:endParaRPr>
          </a:p>
          <a:p>
            <a:pPr marL="274320" indent="-274320" eaLnBrk="1" fontAlgn="auto" hangingPunct="1">
              <a:lnSpc>
                <a:spcPct val="80000"/>
              </a:lnSpc>
              <a:spcAft>
                <a:spcPts val="0"/>
              </a:spcAft>
              <a:buFontTx/>
              <a:buNone/>
              <a:defRPr/>
            </a:pPr>
            <a:r>
              <a:rPr lang="fr-FR" sz="2000" dirty="0">
                <a:latin typeface="Times New Roman" pitchFamily="18" charset="0"/>
              </a:rPr>
              <a:t>. &lt; 6 </a:t>
            </a:r>
            <a:r>
              <a:rPr lang="fr-FR" sz="2000" dirty="0" smtClean="0">
                <a:latin typeface="Times New Roman" pitchFamily="18" charset="0"/>
              </a:rPr>
              <a:t>mois: néphrome mésoblastique congénital</a:t>
            </a:r>
            <a:endParaRPr lang="fr-FR" sz="2000" dirty="0">
              <a:latin typeface="Times New Roman" pitchFamily="18" charset="0"/>
            </a:endParaRPr>
          </a:p>
          <a:p>
            <a:pPr marL="274320" indent="-274320" eaLnBrk="1" fontAlgn="auto" hangingPunct="1">
              <a:lnSpc>
                <a:spcPct val="80000"/>
              </a:lnSpc>
              <a:spcAft>
                <a:spcPts val="0"/>
              </a:spcAft>
              <a:buFontTx/>
              <a:buNone/>
              <a:defRPr/>
            </a:pPr>
            <a:r>
              <a:rPr lang="fr-FR" sz="2000" dirty="0">
                <a:latin typeface="Times New Roman" pitchFamily="18" charset="0"/>
              </a:rPr>
              <a:t>. &gt; 6 </a:t>
            </a:r>
            <a:r>
              <a:rPr lang="fr-FR" sz="2000" dirty="0" smtClean="0">
                <a:latin typeface="Times New Roman" pitchFamily="18" charset="0"/>
              </a:rPr>
              <a:t>mois: </a:t>
            </a:r>
            <a:r>
              <a:rPr lang="fr-FR" sz="2000" dirty="0" err="1" smtClean="0">
                <a:latin typeface="Times New Roman" pitchFamily="18" charset="0"/>
              </a:rPr>
              <a:t>Wilms</a:t>
            </a:r>
            <a:r>
              <a:rPr lang="fr-FR" sz="2000" dirty="0" smtClean="0">
                <a:latin typeface="Times New Roman" pitchFamily="18" charset="0"/>
              </a:rPr>
              <a:t> </a:t>
            </a:r>
            <a:r>
              <a:rPr lang="fr-FR" sz="2000" dirty="0">
                <a:latin typeface="Times New Roman" pitchFamily="18" charset="0"/>
              </a:rPr>
              <a:t>= </a:t>
            </a:r>
            <a:r>
              <a:rPr lang="fr-FR" sz="2000" dirty="0" err="1" smtClean="0">
                <a:latin typeface="Times New Roman" pitchFamily="18" charset="0"/>
              </a:rPr>
              <a:t>néphroblastome</a:t>
            </a:r>
            <a:endParaRPr lang="fr-FR" sz="2000" dirty="0" smtClean="0">
              <a:latin typeface="Times New Roman" pitchFamily="18" charset="0"/>
            </a:endParaRPr>
          </a:p>
          <a:p>
            <a:pPr marL="274320" indent="-274320" eaLnBrk="1" fontAlgn="auto" hangingPunct="1">
              <a:lnSpc>
                <a:spcPct val="80000"/>
              </a:lnSpc>
              <a:spcAft>
                <a:spcPts val="0"/>
              </a:spcAft>
              <a:buFontTx/>
              <a:buNone/>
              <a:defRPr/>
            </a:pPr>
            <a:endParaRPr lang="fr-FR" sz="2000" dirty="0">
              <a:latin typeface="Times New Roman" pitchFamily="18" charset="0"/>
            </a:endParaRPr>
          </a:p>
          <a:p>
            <a:pPr marL="274320" indent="-274320" eaLnBrk="1" fontAlgn="auto" hangingPunct="1">
              <a:lnSpc>
                <a:spcPct val="80000"/>
              </a:lnSpc>
              <a:spcAft>
                <a:spcPts val="0"/>
              </a:spcAft>
              <a:buFontTx/>
              <a:buNone/>
              <a:defRPr/>
            </a:pPr>
            <a:r>
              <a:rPr lang="fr-FR" sz="2000" dirty="0">
                <a:latin typeface="Times New Roman" pitchFamily="18" charset="0"/>
              </a:rPr>
              <a:t>		Dg </a:t>
            </a:r>
            <a:r>
              <a:rPr lang="fr-FR" sz="2000" dirty="0">
                <a:latin typeface="Times New Roman" pitchFamily="18" charset="0"/>
                <a:cs typeface="Arial" charset="0"/>
              </a:rPr>
              <a:t>≠ ciel :</a:t>
            </a:r>
            <a:r>
              <a:rPr lang="fr-FR" sz="2000" dirty="0">
                <a:latin typeface="Times New Roman" pitchFamily="18" charset="0"/>
              </a:rPr>
              <a:t> 	</a:t>
            </a:r>
            <a:endParaRPr lang="fr-FR" sz="2000" dirty="0" smtClean="0">
              <a:latin typeface="Times New Roman" pitchFamily="18" charset="0"/>
            </a:endParaRPr>
          </a:p>
          <a:p>
            <a:pPr marL="274320" indent="-274320" eaLnBrk="1" fontAlgn="auto" hangingPunct="1">
              <a:lnSpc>
                <a:spcPct val="80000"/>
              </a:lnSpc>
              <a:spcAft>
                <a:spcPts val="0"/>
              </a:spcAft>
              <a:buFontTx/>
              <a:buNone/>
              <a:defRPr/>
            </a:pPr>
            <a:r>
              <a:rPr lang="fr-FR" sz="2000" i="1" dirty="0" smtClean="0">
                <a:latin typeface="Times New Roman" pitchFamily="18" charset="0"/>
              </a:rPr>
              <a:t>Dysplasie </a:t>
            </a:r>
            <a:r>
              <a:rPr lang="fr-FR" sz="2000" i="1" dirty="0" err="1" smtClean="0">
                <a:latin typeface="Times New Roman" pitchFamily="18" charset="0"/>
              </a:rPr>
              <a:t>multikistique</a:t>
            </a:r>
            <a:endParaRPr lang="fr-FR" sz="2000" i="1" dirty="0" smtClean="0">
              <a:latin typeface="Times New Roman" pitchFamily="18" charset="0"/>
            </a:endParaRPr>
          </a:p>
          <a:p>
            <a:pPr marL="274320" indent="-274320" eaLnBrk="1" fontAlgn="auto" hangingPunct="1">
              <a:lnSpc>
                <a:spcPct val="80000"/>
              </a:lnSpc>
              <a:spcAft>
                <a:spcPts val="0"/>
              </a:spcAft>
              <a:buFontTx/>
              <a:buNone/>
              <a:defRPr/>
            </a:pPr>
            <a:r>
              <a:rPr lang="fr-FR" sz="2000" i="1" dirty="0" smtClean="0">
                <a:latin typeface="Times New Roman" pitchFamily="18" charset="0"/>
              </a:rPr>
              <a:t>Pyélonéphrite  XG</a:t>
            </a:r>
          </a:p>
          <a:p>
            <a:pPr marL="274320" indent="-274320" eaLnBrk="1" fontAlgn="auto" hangingPunct="1">
              <a:lnSpc>
                <a:spcPct val="80000"/>
              </a:lnSpc>
              <a:spcAft>
                <a:spcPts val="0"/>
              </a:spcAft>
              <a:buFontTx/>
              <a:buNone/>
              <a:defRPr/>
            </a:pPr>
            <a:r>
              <a:rPr lang="fr-FR" sz="2000" i="1" dirty="0" smtClean="0">
                <a:latin typeface="Times New Roman" pitchFamily="18" charset="0"/>
              </a:rPr>
              <a:t>Lithiase compliquée </a:t>
            </a:r>
          </a:p>
          <a:p>
            <a:pPr marL="274320" indent="-274320" eaLnBrk="1" fontAlgn="auto" hangingPunct="1">
              <a:lnSpc>
                <a:spcPct val="80000"/>
              </a:lnSpc>
              <a:spcAft>
                <a:spcPts val="0"/>
              </a:spcAft>
              <a:buFontTx/>
              <a:buNone/>
              <a:defRPr/>
            </a:pPr>
            <a:r>
              <a:rPr lang="fr-FR" sz="2000" dirty="0" smtClean="0">
                <a:solidFill>
                  <a:srgbClr val="FF0000"/>
                </a:solidFill>
                <a:latin typeface="Times New Roman" pitchFamily="18" charset="0"/>
              </a:rPr>
              <a:t>T </a:t>
            </a:r>
            <a:r>
              <a:rPr lang="fr-FR" sz="2000" dirty="0" err="1" smtClean="0">
                <a:solidFill>
                  <a:srgbClr val="FF0000"/>
                </a:solidFill>
                <a:latin typeface="Times New Roman" pitchFamily="18" charset="0"/>
              </a:rPr>
              <a:t>Rhabdoïde</a:t>
            </a:r>
            <a:endParaRPr lang="fr-FR" sz="2000" dirty="0">
              <a:solidFill>
                <a:srgbClr val="FF0000"/>
              </a:solidFill>
              <a:latin typeface="Times New Roman" pitchFamily="18" charset="0"/>
            </a:endParaRPr>
          </a:p>
          <a:p>
            <a:pPr marL="274320" indent="-274320" eaLnBrk="1" fontAlgn="auto" hangingPunct="1">
              <a:lnSpc>
                <a:spcPct val="80000"/>
              </a:lnSpc>
              <a:spcAft>
                <a:spcPts val="0"/>
              </a:spcAft>
              <a:buFontTx/>
              <a:buNone/>
              <a:defRPr/>
            </a:pPr>
            <a:r>
              <a:rPr lang="fr-FR" sz="2000" dirty="0" smtClean="0">
                <a:solidFill>
                  <a:srgbClr val="FF0000"/>
                </a:solidFill>
                <a:latin typeface="Times New Roman" pitchFamily="18" charset="0"/>
              </a:rPr>
              <a:t>Sarcome </a:t>
            </a:r>
            <a:r>
              <a:rPr lang="fr-FR" sz="2000" dirty="0">
                <a:solidFill>
                  <a:srgbClr val="FF0000"/>
                </a:solidFill>
                <a:latin typeface="Times New Roman" pitchFamily="18" charset="0"/>
              </a:rPr>
              <a:t>à cellule </a:t>
            </a:r>
            <a:r>
              <a:rPr lang="fr-FR" sz="2000" dirty="0" smtClean="0">
                <a:solidFill>
                  <a:srgbClr val="FF0000"/>
                </a:solidFill>
                <a:latin typeface="Times New Roman" pitchFamily="18" charset="0"/>
              </a:rPr>
              <a:t>claire </a:t>
            </a:r>
            <a:endParaRPr lang="fr-FR" sz="2000" dirty="0">
              <a:solidFill>
                <a:srgbClr val="FF0000"/>
              </a:solidFill>
              <a:latin typeface="Times New Roman" pitchFamily="18" charset="0"/>
            </a:endParaRPr>
          </a:p>
          <a:p>
            <a:pPr marL="274320" indent="-274320" eaLnBrk="1" fontAlgn="auto" hangingPunct="1">
              <a:lnSpc>
                <a:spcPct val="80000"/>
              </a:lnSpc>
              <a:spcAft>
                <a:spcPts val="0"/>
              </a:spcAft>
              <a:buFontTx/>
              <a:buNone/>
              <a:defRPr/>
            </a:pPr>
            <a:r>
              <a:rPr lang="fr-FR" sz="2000" dirty="0" smtClean="0">
                <a:solidFill>
                  <a:srgbClr val="FF0000"/>
                </a:solidFill>
                <a:latin typeface="Times New Roman" pitchFamily="18" charset="0"/>
              </a:rPr>
              <a:t>Carcinome </a:t>
            </a:r>
            <a:r>
              <a:rPr lang="fr-FR" sz="2000" dirty="0" err="1" smtClean="0">
                <a:solidFill>
                  <a:srgbClr val="FF0000"/>
                </a:solidFill>
                <a:latin typeface="Times New Roman" pitchFamily="18" charset="0"/>
              </a:rPr>
              <a:t>juvenil</a:t>
            </a:r>
            <a:r>
              <a:rPr lang="fr-FR" sz="2000" dirty="0" smtClean="0">
                <a:solidFill>
                  <a:srgbClr val="FF0000"/>
                </a:solidFill>
                <a:latin typeface="Times New Roman" pitchFamily="18" charset="0"/>
              </a:rPr>
              <a:t> (TFE3)</a:t>
            </a:r>
            <a:endParaRPr lang="fr-FR" sz="2000" dirty="0">
              <a:solidFill>
                <a:srgbClr val="FF0000"/>
              </a:solidFill>
              <a:latin typeface="Times New Roman" pitchFamily="18" charset="0"/>
            </a:endParaRPr>
          </a:p>
          <a:p>
            <a:pPr marL="274320" indent="-274320" eaLnBrk="1" fontAlgn="auto" hangingPunct="1">
              <a:lnSpc>
                <a:spcPct val="80000"/>
              </a:lnSpc>
              <a:spcAft>
                <a:spcPts val="0"/>
              </a:spcAft>
              <a:buFontTx/>
              <a:buNone/>
              <a:defRPr/>
            </a:pPr>
            <a:r>
              <a:rPr lang="fr-FR" sz="2000" dirty="0">
                <a:latin typeface="Times New Roman" pitchFamily="18" charset="0"/>
              </a:rPr>
              <a:t>			</a:t>
            </a:r>
          </a:p>
        </p:txBody>
      </p:sp>
      <p:pic>
        <p:nvPicPr>
          <p:cNvPr id="72705" name="Picture 1"/>
          <p:cNvPicPr>
            <a:picLocks noGrp="1" noChangeAspect="1" noChangeArrowheads="1"/>
          </p:cNvPicPr>
          <p:nvPr>
            <p:ph sz="half" idx="2"/>
          </p:nvPr>
        </p:nvPicPr>
        <p:blipFill>
          <a:blip r:embed="rId2" cstate="print"/>
          <a:stretch>
            <a:fillRect/>
          </a:stretch>
        </p:blipFill>
        <p:spPr bwMode="auto">
          <a:xfrm>
            <a:off x="5172075" y="3648075"/>
            <a:ext cx="3971925" cy="3209925"/>
          </a:xfrm>
          <a:prstGeom prst="rect">
            <a:avLst/>
          </a:prstGeom>
          <a:noFill/>
          <a:ln w="9525">
            <a:noFill/>
            <a:miter lim="800000"/>
            <a:headEnd/>
            <a:tailEnd/>
          </a:ln>
        </p:spPr>
      </p:pic>
      <p:pic>
        <p:nvPicPr>
          <p:cNvPr id="39940" name="Picture 4" descr="buzit rein sagital_80656_4"/>
          <p:cNvPicPr>
            <a:picLocks noChangeAspect="1" noChangeArrowheads="1"/>
          </p:cNvPicPr>
          <p:nvPr/>
        </p:nvPicPr>
        <p:blipFill>
          <a:blip r:embed="rId3" cstate="print"/>
          <a:srcRect l="14011" r="15028" b="23071"/>
          <a:stretch>
            <a:fillRect/>
          </a:stretch>
        </p:blipFill>
        <p:spPr bwMode="auto">
          <a:xfrm>
            <a:off x="3491880" y="1484784"/>
            <a:ext cx="2365375" cy="2565400"/>
          </a:xfrm>
          <a:prstGeom prst="rect">
            <a:avLst/>
          </a:prstGeom>
          <a:noFill/>
          <a:ln w="9525">
            <a:noFill/>
            <a:miter lim="800000"/>
            <a:headEnd/>
            <a:tailEnd/>
          </a:ln>
        </p:spPr>
      </p:pic>
      <p:sp>
        <p:nvSpPr>
          <p:cNvPr id="8" name="ZoneTexte 7"/>
          <p:cNvSpPr txBox="1"/>
          <p:nvPr/>
        </p:nvSpPr>
        <p:spPr>
          <a:xfrm>
            <a:off x="3491880" y="1556792"/>
            <a:ext cx="1759905" cy="369332"/>
          </a:xfrm>
          <a:prstGeom prst="rect">
            <a:avLst/>
          </a:prstGeom>
          <a:solidFill>
            <a:srgbClr val="FFFF00"/>
          </a:solidFill>
        </p:spPr>
        <p:txBody>
          <a:bodyPr wrap="none" rtlCol="0">
            <a:spAutoFit/>
          </a:bodyPr>
          <a:lstStyle/>
          <a:p>
            <a:r>
              <a:rPr lang="fr-FR" dirty="0" smtClean="0">
                <a:solidFill>
                  <a:srgbClr val="FF0000"/>
                </a:solidFill>
              </a:rPr>
              <a:t>Nephroblastome</a:t>
            </a:r>
            <a:endParaRPr lang="fr-FR" dirty="0">
              <a:solidFill>
                <a:srgbClr val="FF0000"/>
              </a:solidFill>
            </a:endParaRPr>
          </a:p>
        </p:txBody>
      </p:sp>
      <p:sp>
        <p:nvSpPr>
          <p:cNvPr id="9" name="ZoneTexte 8"/>
          <p:cNvSpPr txBox="1"/>
          <p:nvPr/>
        </p:nvSpPr>
        <p:spPr>
          <a:xfrm>
            <a:off x="5508104" y="4293096"/>
            <a:ext cx="558102" cy="369332"/>
          </a:xfrm>
          <a:prstGeom prst="rect">
            <a:avLst/>
          </a:prstGeom>
          <a:solidFill>
            <a:srgbClr val="FFFF00"/>
          </a:solidFill>
        </p:spPr>
        <p:txBody>
          <a:bodyPr wrap="none" rtlCol="0">
            <a:spAutoFit/>
          </a:bodyPr>
          <a:lstStyle/>
          <a:p>
            <a:r>
              <a:rPr lang="fr-FR" dirty="0" smtClean="0">
                <a:solidFill>
                  <a:srgbClr val="FF0000"/>
                </a:solidFill>
              </a:rPr>
              <a:t>PXG</a:t>
            </a:r>
            <a:endParaRPr lang="fr-FR" dirty="0">
              <a:solidFill>
                <a:srgbClr val="FF0000"/>
              </a:solidFill>
            </a:endParaRPr>
          </a:p>
        </p:txBody>
      </p:sp>
      <p:pic>
        <p:nvPicPr>
          <p:cNvPr id="11" name="Image 10" descr="C:\telemis_tmrhe\telemis\entity\tmrhe\temp\dd110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8636" y="1052736"/>
            <a:ext cx="2595364" cy="252028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6588224" y="1268760"/>
            <a:ext cx="729560" cy="369332"/>
          </a:xfrm>
          <a:prstGeom prst="rect">
            <a:avLst/>
          </a:prstGeom>
          <a:solidFill>
            <a:srgbClr val="FFFF00"/>
          </a:solidFill>
        </p:spPr>
        <p:txBody>
          <a:bodyPr wrap="square" rtlCol="0">
            <a:spAutoFit/>
          </a:bodyPr>
          <a:lstStyle/>
          <a:p>
            <a:r>
              <a:rPr lang="fr-FR" dirty="0" smtClean="0">
                <a:solidFill>
                  <a:srgbClr val="FF0000"/>
                </a:solidFill>
              </a:rPr>
              <a:t>CCSK</a:t>
            </a:r>
            <a:endParaRPr lang="fr-F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ppt_x"/>
                                          </p:val>
                                        </p:tav>
                                        <p:tav tm="100000">
                                          <p:val>
                                            <p:strVal val="#ppt_x"/>
                                          </p:val>
                                        </p:tav>
                                      </p:tavLst>
                                    </p:anim>
                                    <p:anim calcmode="lin" valueType="num">
                                      <p:cBhvr additive="base">
                                        <p:cTn id="8"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252520" cy="1143000"/>
          </a:xfrm>
          <a:solidFill>
            <a:schemeClr val="accent4">
              <a:lumMod val="20000"/>
              <a:lumOff val="80000"/>
            </a:schemeClr>
          </a:solidFill>
        </p:spPr>
        <p:txBody>
          <a:bodyPr>
            <a:normAutofit fontScale="90000"/>
          </a:bodyPr>
          <a:lstStyle/>
          <a:p>
            <a:r>
              <a:rPr lang="fr-FR" dirty="0" smtClean="0"/>
              <a:t>TUMEURS RETROPERITONEALES </a:t>
            </a:r>
            <a:br>
              <a:rPr lang="fr-FR" dirty="0" smtClean="0"/>
            </a:br>
            <a:r>
              <a:rPr lang="fr-FR" dirty="0" smtClean="0"/>
              <a:t>diagnostic différentiel</a:t>
            </a:r>
            <a:endParaRPr lang="fr-FR" sz="3600" dirty="0"/>
          </a:p>
        </p:txBody>
      </p:sp>
      <p:sp>
        <p:nvSpPr>
          <p:cNvPr id="11267" name="Rectangle 3"/>
          <p:cNvSpPr>
            <a:spLocks noGrp="1" noChangeArrowheads="1"/>
          </p:cNvSpPr>
          <p:nvPr>
            <p:ph sz="half" idx="1"/>
          </p:nvPr>
        </p:nvSpPr>
        <p:spPr>
          <a:solidFill>
            <a:schemeClr val="accent1">
              <a:lumMod val="20000"/>
              <a:lumOff val="80000"/>
            </a:schemeClr>
          </a:solidFill>
        </p:spPr>
        <p:txBody>
          <a:bodyPr>
            <a:normAutofit fontScale="62500" lnSpcReduction="20000"/>
          </a:bodyPr>
          <a:lstStyle/>
          <a:p>
            <a:pPr>
              <a:buFontTx/>
              <a:buNone/>
            </a:pPr>
            <a:r>
              <a:rPr lang="fr-FR" sz="3800" b="1" dirty="0" smtClean="0"/>
              <a:t>Tumeurs surrénaliennes</a:t>
            </a:r>
          </a:p>
          <a:p>
            <a:pPr>
              <a:buFontTx/>
              <a:buChar char="-"/>
            </a:pPr>
            <a:r>
              <a:rPr lang="fr-FR" sz="2800" dirty="0" err="1" smtClean="0"/>
              <a:t>Neuroblastome</a:t>
            </a:r>
            <a:endParaRPr lang="fr-FR" dirty="0" smtClean="0"/>
          </a:p>
          <a:p>
            <a:pPr>
              <a:buFontTx/>
              <a:buChar char="-"/>
            </a:pPr>
            <a:endParaRPr lang="fr-FR" b="1" dirty="0" smtClean="0"/>
          </a:p>
          <a:p>
            <a:pPr>
              <a:buNone/>
            </a:pPr>
            <a:r>
              <a:rPr lang="fr-FR" sz="2400" b="1" dirty="0" smtClean="0"/>
              <a:t>Imagerie :</a:t>
            </a:r>
          </a:p>
          <a:p>
            <a:pPr>
              <a:buNone/>
            </a:pPr>
            <a:r>
              <a:rPr lang="fr-FR" b="1" dirty="0" smtClean="0"/>
              <a:t>•</a:t>
            </a:r>
            <a:r>
              <a:rPr lang="fr-FR" sz="2200" dirty="0" err="1" smtClean="0"/>
              <a:t>Infiltrante</a:t>
            </a:r>
            <a:r>
              <a:rPr lang="fr-FR" sz="2200" dirty="0" smtClean="0"/>
              <a:t> (vaisseaux)</a:t>
            </a:r>
          </a:p>
          <a:p>
            <a:pPr>
              <a:buNone/>
            </a:pPr>
            <a:r>
              <a:rPr lang="fr-FR" sz="2200" dirty="0" smtClean="0"/>
              <a:t>•Rein refoulé</a:t>
            </a:r>
          </a:p>
          <a:p>
            <a:pPr>
              <a:buNone/>
            </a:pPr>
            <a:r>
              <a:rPr lang="fr-FR" sz="2200" dirty="0" smtClean="0"/>
              <a:t>•Calcifié</a:t>
            </a:r>
          </a:p>
          <a:p>
            <a:pPr>
              <a:buNone/>
            </a:pPr>
            <a:r>
              <a:rPr lang="fr-FR" sz="2200" dirty="0" smtClean="0"/>
              <a:t>•Autres sites </a:t>
            </a:r>
            <a:r>
              <a:rPr lang="fr-FR" sz="2200" dirty="0" err="1" smtClean="0"/>
              <a:t>abdo</a:t>
            </a:r>
            <a:endParaRPr lang="fr-FR" sz="2200" dirty="0" smtClean="0"/>
          </a:p>
          <a:p>
            <a:pPr>
              <a:buNone/>
            </a:pPr>
            <a:r>
              <a:rPr lang="fr-FR" sz="2200" dirty="0" smtClean="0"/>
              <a:t>•Métastases (os, foie) vu MIBG</a:t>
            </a:r>
          </a:p>
          <a:p>
            <a:pPr>
              <a:buFontTx/>
              <a:buChar char="-"/>
            </a:pPr>
            <a:endParaRPr lang="fr-FR" sz="2800" dirty="0" smtClean="0"/>
          </a:p>
          <a:p>
            <a:pPr>
              <a:buFontTx/>
              <a:buChar char="-"/>
            </a:pPr>
            <a:endParaRPr lang="fr-FR" sz="2800" dirty="0"/>
          </a:p>
          <a:p>
            <a:pPr>
              <a:buFontTx/>
              <a:buNone/>
            </a:pPr>
            <a:r>
              <a:rPr lang="fr-FR" sz="2400" b="1" dirty="0" smtClean="0"/>
              <a:t>autres</a:t>
            </a:r>
            <a:r>
              <a:rPr lang="fr-FR" sz="2400" b="1" dirty="0" smtClean="0">
                <a:cs typeface="Arial" charset="0"/>
              </a:rPr>
              <a:t>:</a:t>
            </a:r>
            <a:r>
              <a:rPr lang="fr-FR" sz="2400" dirty="0" smtClean="0"/>
              <a:t> </a:t>
            </a:r>
            <a:r>
              <a:rPr lang="fr-FR" sz="2800" dirty="0" smtClean="0"/>
              <a:t>- </a:t>
            </a:r>
            <a:r>
              <a:rPr lang="fr-FR" sz="2800" dirty="0" err="1"/>
              <a:t>Corticosurrénalome</a:t>
            </a:r>
            <a:endParaRPr lang="fr-FR" sz="2800" dirty="0"/>
          </a:p>
          <a:p>
            <a:pPr>
              <a:buFontTx/>
              <a:buNone/>
            </a:pPr>
            <a:r>
              <a:rPr lang="fr-FR" sz="2800" dirty="0"/>
              <a:t>- Phéochromocytome</a:t>
            </a:r>
          </a:p>
          <a:p>
            <a:pPr>
              <a:buFontTx/>
              <a:buNone/>
            </a:pPr>
            <a:r>
              <a:rPr lang="fr-FR" dirty="0"/>
              <a:t>-</a:t>
            </a:r>
            <a:r>
              <a:rPr lang="fr-FR" sz="2800" dirty="0" smtClean="0"/>
              <a:t> </a:t>
            </a:r>
            <a:r>
              <a:rPr lang="fr-FR" sz="2800" dirty="0"/>
              <a:t>anténatal </a:t>
            </a:r>
            <a:r>
              <a:rPr lang="fr-FR" sz="2800" dirty="0" smtClean="0"/>
              <a:t>:hématome</a:t>
            </a:r>
            <a:endParaRPr lang="fr-FR" sz="2800" dirty="0"/>
          </a:p>
          <a:p>
            <a:pPr>
              <a:buFontTx/>
              <a:buNone/>
            </a:pPr>
            <a:r>
              <a:rPr lang="fr-FR" sz="2800" dirty="0"/>
              <a:t>		</a:t>
            </a:r>
          </a:p>
          <a:p>
            <a:pPr>
              <a:buFontTx/>
              <a:buNone/>
            </a:pPr>
            <a:r>
              <a:rPr lang="fr-FR" sz="2800" dirty="0"/>
              <a:t>	</a:t>
            </a:r>
          </a:p>
        </p:txBody>
      </p:sp>
      <p:sp>
        <p:nvSpPr>
          <p:cNvPr id="9" name="Espace réservé du contenu 8"/>
          <p:cNvSpPr>
            <a:spLocks noGrp="1"/>
          </p:cNvSpPr>
          <p:nvPr>
            <p:ph sz="half" idx="2"/>
          </p:nvPr>
        </p:nvSpPr>
        <p:spPr/>
        <p:txBody>
          <a:bodyPr>
            <a:normAutofit fontScale="62500" lnSpcReduction="20000"/>
          </a:bodyPr>
          <a:lstStyle/>
          <a:p>
            <a:endParaRPr lang="fr-FR"/>
          </a:p>
        </p:txBody>
      </p:sp>
      <p:pic>
        <p:nvPicPr>
          <p:cNvPr id="11268" name="Picture 4" descr="A10028006517_A10028019236_80470_1"/>
          <p:cNvPicPr>
            <a:picLocks noChangeAspect="1" noChangeArrowheads="1"/>
          </p:cNvPicPr>
          <p:nvPr/>
        </p:nvPicPr>
        <p:blipFill>
          <a:blip r:embed="rId2" cstate="print"/>
          <a:srcRect l="26363" r="31995"/>
          <a:stretch>
            <a:fillRect/>
          </a:stretch>
        </p:blipFill>
        <p:spPr bwMode="auto">
          <a:xfrm>
            <a:off x="4644008" y="1628800"/>
            <a:ext cx="1800225" cy="4321175"/>
          </a:xfrm>
          <a:prstGeom prst="rect">
            <a:avLst/>
          </a:prstGeom>
          <a:noFill/>
          <a:ln w="9525">
            <a:noFill/>
            <a:miter lim="800000"/>
            <a:headEnd/>
            <a:tailEnd/>
          </a:ln>
        </p:spPr>
      </p:pic>
      <p:pic>
        <p:nvPicPr>
          <p:cNvPr id="11269" name="Picture 5" descr="A10028006517_A10028019236_80470_2"/>
          <p:cNvPicPr>
            <a:picLocks noChangeAspect="1" noChangeArrowheads="1"/>
          </p:cNvPicPr>
          <p:nvPr/>
        </p:nvPicPr>
        <p:blipFill>
          <a:blip r:embed="rId3" cstate="print"/>
          <a:srcRect l="25255" r="28529"/>
          <a:stretch>
            <a:fillRect/>
          </a:stretch>
        </p:blipFill>
        <p:spPr bwMode="auto">
          <a:xfrm>
            <a:off x="6804248" y="1628800"/>
            <a:ext cx="1997075" cy="4321175"/>
          </a:xfrm>
          <a:prstGeom prst="rect">
            <a:avLst/>
          </a:prstGeom>
          <a:noFill/>
        </p:spPr>
      </p:pic>
      <p:sp>
        <p:nvSpPr>
          <p:cNvPr id="11270" name="Line 6"/>
          <p:cNvSpPr>
            <a:spLocks noChangeShapeType="1"/>
          </p:cNvSpPr>
          <p:nvPr/>
        </p:nvSpPr>
        <p:spPr bwMode="auto">
          <a:xfrm flipH="1">
            <a:off x="6516688" y="3357563"/>
            <a:ext cx="71437" cy="1079500"/>
          </a:xfrm>
          <a:prstGeom prst="line">
            <a:avLst/>
          </a:prstGeom>
          <a:noFill/>
          <a:ln w="9525">
            <a:solidFill>
              <a:schemeClr val="tx2"/>
            </a:solidFill>
            <a:round/>
            <a:headEnd type="triangle" w="med" len="med"/>
            <a:tailEnd type="triangle" w="med" len="med"/>
          </a:ln>
          <a:effectLst/>
        </p:spPr>
        <p:txBody>
          <a:bodyPr/>
          <a:lstStyle/>
          <a:p>
            <a:endParaRPr lang="fr-FR"/>
          </a:p>
        </p:txBody>
      </p:sp>
      <p:sp>
        <p:nvSpPr>
          <p:cNvPr id="11271" name="Line 7"/>
          <p:cNvSpPr>
            <a:spLocks noChangeShapeType="1"/>
          </p:cNvSpPr>
          <p:nvPr/>
        </p:nvSpPr>
        <p:spPr bwMode="auto">
          <a:xfrm>
            <a:off x="6084888" y="3860800"/>
            <a:ext cx="935037" cy="144463"/>
          </a:xfrm>
          <a:prstGeom prst="line">
            <a:avLst/>
          </a:prstGeom>
          <a:noFill/>
          <a:ln w="9525">
            <a:solidFill>
              <a:schemeClr val="tx2"/>
            </a:solidFill>
            <a:round/>
            <a:headEnd type="triangle" w="med" len="med"/>
            <a:tailEnd type="triangle" w="med" len="med"/>
          </a:ln>
          <a:effectLst/>
        </p:spPr>
        <p:txBody>
          <a:bodyPr/>
          <a:lstStyle/>
          <a:p>
            <a:endParaRPr lang="fr-FR"/>
          </a:p>
        </p:txBody>
      </p:sp>
      <p:sp>
        <p:nvSpPr>
          <p:cNvPr id="11272" name="Line 8"/>
          <p:cNvSpPr>
            <a:spLocks noChangeShapeType="1"/>
          </p:cNvSpPr>
          <p:nvPr/>
        </p:nvSpPr>
        <p:spPr bwMode="auto">
          <a:xfrm flipH="1">
            <a:off x="8316913" y="2420938"/>
            <a:ext cx="358775" cy="2447925"/>
          </a:xfrm>
          <a:prstGeom prst="line">
            <a:avLst/>
          </a:prstGeom>
          <a:noFill/>
          <a:ln w="9525">
            <a:solidFill>
              <a:schemeClr val="tx2"/>
            </a:solidFill>
            <a:round/>
            <a:headEnd type="triangle" w="med" len="med"/>
            <a:tailEnd type="triangle" w="med" len="med"/>
          </a:ln>
          <a:effectLst/>
        </p:spPr>
        <p:txBody>
          <a:bodyPr/>
          <a:lstStyle/>
          <a:p>
            <a:endParaRPr lang="fr-F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699792" y="0"/>
            <a:ext cx="6444208" cy="1417638"/>
          </a:xfrm>
          <a:solidFill>
            <a:schemeClr val="accent4">
              <a:lumMod val="20000"/>
              <a:lumOff val="80000"/>
            </a:schemeClr>
          </a:solidFill>
        </p:spPr>
        <p:txBody>
          <a:bodyPr/>
          <a:lstStyle/>
          <a:p>
            <a:pPr algn="ctr" eaLnBrk="1" fontAlgn="auto" hangingPunct="1">
              <a:spcAft>
                <a:spcPts val="0"/>
              </a:spcAft>
              <a:defRPr/>
            </a:pPr>
            <a:r>
              <a:rPr lang="fr-FR" dirty="0" smtClean="0">
                <a:solidFill>
                  <a:schemeClr val="accent1">
                    <a:lumMod val="75000"/>
                  </a:schemeClr>
                </a:solidFill>
              </a:rPr>
              <a:t>A</a:t>
            </a:r>
            <a:r>
              <a:rPr lang="fr-FR" sz="3600" dirty="0" smtClean="0">
                <a:solidFill>
                  <a:schemeClr val="accent1">
                    <a:lumMod val="75000"/>
                  </a:schemeClr>
                </a:solidFill>
              </a:rPr>
              <a:t>natomopathologie</a:t>
            </a:r>
            <a:endParaRPr lang="fr-FR" sz="3600" dirty="0">
              <a:solidFill>
                <a:schemeClr val="accent1">
                  <a:lumMod val="75000"/>
                </a:schemeClr>
              </a:solidFill>
            </a:endParaRPr>
          </a:p>
        </p:txBody>
      </p:sp>
      <p:sp>
        <p:nvSpPr>
          <p:cNvPr id="38915" name="Rectangle 3"/>
          <p:cNvSpPr>
            <a:spLocks noGrp="1" noChangeArrowheads="1"/>
          </p:cNvSpPr>
          <p:nvPr>
            <p:ph idx="1"/>
          </p:nvPr>
        </p:nvSpPr>
        <p:spPr>
          <a:xfrm>
            <a:off x="457200" y="1600200"/>
            <a:ext cx="7467600" cy="4873625"/>
          </a:xfrm>
        </p:spPr>
        <p:txBody>
          <a:bodyPr>
            <a:normAutofit/>
          </a:bodyPr>
          <a:lstStyle/>
          <a:p>
            <a:pPr marL="274320" indent="-274320" eaLnBrk="1" fontAlgn="auto" hangingPunct="1">
              <a:spcAft>
                <a:spcPts val="0"/>
              </a:spcAft>
              <a:buFont typeface="Wingdings"/>
              <a:buChar char=""/>
              <a:defRPr/>
            </a:pPr>
            <a:r>
              <a:rPr lang="fr-FR" dirty="0" smtClean="0"/>
              <a:t>Cytoponction biopsie à l’aiguille fine par voie rétro- péritonéale protégée: réalisée si doute diagnostic uniquement</a:t>
            </a:r>
          </a:p>
          <a:p>
            <a:pPr marL="274320" indent="-274320" eaLnBrk="1" fontAlgn="auto" hangingPunct="1">
              <a:spcAft>
                <a:spcPts val="0"/>
              </a:spcAft>
              <a:buFont typeface="Wingdings"/>
              <a:buChar char=""/>
              <a:defRPr/>
            </a:pPr>
            <a:r>
              <a:rPr lang="fr-FR" dirty="0" smtClean="0"/>
              <a:t>Analyse anatomopathologique sur pièce chirurgicale post chimiothérapie néoadjuvante dans tous les autres cas</a:t>
            </a:r>
          </a:p>
          <a:p>
            <a:pPr marL="274320" indent="-274320" eaLnBrk="1" fontAlgn="auto" hangingPunct="1">
              <a:spcAft>
                <a:spcPts val="0"/>
              </a:spcAft>
              <a:buFont typeface="Wingdings"/>
              <a:buChar char=""/>
              <a:defRPr/>
            </a:pPr>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71800" y="404664"/>
            <a:ext cx="5997352" cy="792088"/>
          </a:xfrm>
        </p:spPr>
        <p:txBody>
          <a:bodyPr>
            <a:normAutofit fontScale="90000"/>
          </a:bodyPr>
          <a:lstStyle/>
          <a:p>
            <a:r>
              <a:rPr lang="fr-FR" dirty="0" smtClean="0"/>
              <a:t/>
            </a:r>
            <a:br>
              <a:rPr lang="fr-FR" dirty="0" smtClean="0"/>
            </a:br>
            <a:r>
              <a:rPr lang="fr-FR" dirty="0" smtClean="0"/>
              <a:t>Quand </a:t>
            </a:r>
            <a:r>
              <a:rPr lang="fr-FR" dirty="0" err="1" smtClean="0"/>
              <a:t>biopsier</a:t>
            </a:r>
            <a:r>
              <a:rPr lang="fr-FR" dirty="0" smtClean="0"/>
              <a:t> ?</a:t>
            </a:r>
            <a:r>
              <a:rPr lang="fr-FR" dirty="0"/>
              <a:t/>
            </a:r>
            <a:br>
              <a:rPr lang="fr-FR" dirty="0"/>
            </a:br>
            <a:r>
              <a:rPr lang="fr-FR" sz="2000" dirty="0" smtClean="0"/>
              <a:t>Tableau décisionnel en cours de validation au sein SIOP RTSG</a:t>
            </a:r>
            <a:endParaRPr lang="fr-FR" sz="2000" dirty="0"/>
          </a:p>
        </p:txBody>
      </p:sp>
      <p:pic>
        <p:nvPicPr>
          <p:cNvPr id="4" name="Espace réservé du contenu 3"/>
          <p:cNvPicPr>
            <a:picLocks noGrp="1" noChangeAspect="1"/>
          </p:cNvPicPr>
          <p:nvPr>
            <p:ph idx="1"/>
          </p:nvPr>
        </p:nvPicPr>
        <p:blipFill>
          <a:blip r:embed="rId2"/>
          <a:stretch>
            <a:fillRect/>
          </a:stretch>
        </p:blipFill>
        <p:spPr>
          <a:xfrm>
            <a:off x="1187624" y="2379574"/>
            <a:ext cx="7499176" cy="3287411"/>
          </a:xfrm>
          <a:prstGeom prst="rect">
            <a:avLst/>
          </a:prstGeom>
        </p:spPr>
      </p:pic>
    </p:spTree>
    <p:extLst>
      <p:ext uri="{BB962C8B-B14F-4D97-AF65-F5344CB8AC3E}">
        <p14:creationId xmlns:p14="http://schemas.microsoft.com/office/powerpoint/2010/main" val="2838035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solidFill>
                  <a:schemeClr val="accent1">
                    <a:lumMod val="75000"/>
                  </a:schemeClr>
                </a:solidFill>
              </a:rPr>
              <a:t>Anatomopathologie</a:t>
            </a:r>
            <a:endParaRPr lang="fr-FR" dirty="0">
              <a:solidFill>
                <a:schemeClr val="accent2">
                  <a:lumMod val="60000"/>
                  <a:lumOff val="40000"/>
                </a:schemeClr>
              </a:solidFill>
            </a:endParaRPr>
          </a:p>
        </p:txBody>
      </p:sp>
      <p:sp>
        <p:nvSpPr>
          <p:cNvPr id="10" name="Espace réservé du texte 9"/>
          <p:cNvSpPr>
            <a:spLocks noGrp="1"/>
          </p:cNvSpPr>
          <p:nvPr>
            <p:ph type="body" idx="1"/>
          </p:nvPr>
        </p:nvSpPr>
        <p:spPr>
          <a:xfrm>
            <a:off x="1077190" y="1535113"/>
            <a:ext cx="5150994" cy="813768"/>
          </a:xfrm>
        </p:spPr>
        <p:txBody>
          <a:bodyPr>
            <a:normAutofit lnSpcReduction="10000"/>
          </a:bodyPr>
          <a:lstStyle/>
          <a:p>
            <a:r>
              <a:rPr lang="fr-FR" i="1" dirty="0" smtClean="0">
                <a:solidFill>
                  <a:schemeClr val="accent2">
                    <a:lumMod val="60000"/>
                    <a:lumOff val="40000"/>
                  </a:schemeClr>
                </a:solidFill>
              </a:rPr>
              <a:t>Tumeur </a:t>
            </a:r>
            <a:r>
              <a:rPr lang="fr-FR" i="1" dirty="0" err="1" smtClean="0">
                <a:solidFill>
                  <a:schemeClr val="accent2">
                    <a:lumMod val="60000"/>
                    <a:lumOff val="40000"/>
                  </a:schemeClr>
                </a:solidFill>
              </a:rPr>
              <a:t>triphasique</a:t>
            </a:r>
            <a:r>
              <a:rPr lang="fr-FR" i="1" dirty="0" smtClean="0">
                <a:solidFill>
                  <a:schemeClr val="accent2">
                    <a:lumMod val="60000"/>
                    <a:lumOff val="40000"/>
                  </a:schemeClr>
                </a:solidFill>
              </a:rPr>
              <a:t/>
            </a:r>
            <a:br>
              <a:rPr lang="fr-FR" i="1" dirty="0" smtClean="0">
                <a:solidFill>
                  <a:schemeClr val="accent2">
                    <a:lumMod val="60000"/>
                    <a:lumOff val="40000"/>
                  </a:schemeClr>
                </a:solidFill>
              </a:rPr>
            </a:br>
            <a:r>
              <a:rPr lang="fr-FR" i="1" dirty="0" smtClean="0">
                <a:solidFill>
                  <a:schemeClr val="accent2">
                    <a:lumMod val="60000"/>
                    <a:lumOff val="40000"/>
                  </a:schemeClr>
                </a:solidFill>
              </a:rPr>
              <a:t>du blastème </a:t>
            </a:r>
            <a:r>
              <a:rPr lang="fr-FR" i="1" dirty="0" err="1" smtClean="0">
                <a:solidFill>
                  <a:schemeClr val="accent2">
                    <a:lumMod val="60000"/>
                    <a:lumOff val="40000"/>
                  </a:schemeClr>
                </a:solidFill>
              </a:rPr>
              <a:t>métanéphrotique</a:t>
            </a:r>
            <a:endParaRPr lang="fr-FR" dirty="0"/>
          </a:p>
        </p:txBody>
      </p:sp>
      <p:pic>
        <p:nvPicPr>
          <p:cNvPr id="84994" name="Picture 2"/>
          <p:cNvPicPr>
            <a:picLocks noGrp="1" noChangeAspect="1" noChangeArrowheads="1"/>
          </p:cNvPicPr>
          <p:nvPr>
            <p:ph sz="half" idx="2"/>
          </p:nvPr>
        </p:nvPicPr>
        <p:blipFill>
          <a:blip r:embed="rId2" cstate="print"/>
          <a:stretch>
            <a:fillRect/>
          </a:stretch>
        </p:blipFill>
        <p:spPr bwMode="auto">
          <a:xfrm>
            <a:off x="1115616" y="2708920"/>
            <a:ext cx="5222279" cy="3559419"/>
          </a:xfrm>
          <a:prstGeom prst="rect">
            <a:avLst/>
          </a:prstGeom>
          <a:noFill/>
          <a:ln w="9525">
            <a:noFill/>
            <a:miter lim="800000"/>
            <a:headEnd/>
            <a:tailEnd/>
          </a:ln>
        </p:spPr>
      </p:pic>
      <p:sp>
        <p:nvSpPr>
          <p:cNvPr id="12" name="Espace réservé du contenu 11"/>
          <p:cNvSpPr>
            <a:spLocks noGrp="1"/>
          </p:cNvSpPr>
          <p:nvPr>
            <p:ph sz="quarter" idx="4"/>
          </p:nvPr>
        </p:nvSpPr>
        <p:spPr>
          <a:xfrm>
            <a:off x="6300192" y="2174874"/>
            <a:ext cx="2629526" cy="4468836"/>
          </a:xfrm>
        </p:spPr>
        <p:txBody>
          <a:bodyPr/>
          <a:lstStyle/>
          <a:p>
            <a:pPr marL="274320" indent="-274320">
              <a:buFont typeface="Wingdings"/>
              <a:buChar char=""/>
              <a:defRPr/>
            </a:pPr>
            <a:r>
              <a:rPr lang="fr-FR" dirty="0" smtClean="0"/>
              <a:t>Si 3 composantes: </a:t>
            </a:r>
            <a:r>
              <a:rPr lang="fr-FR" dirty="0" err="1" smtClean="0"/>
              <a:t>néphroblastome</a:t>
            </a:r>
            <a:r>
              <a:rPr lang="fr-FR" dirty="0" smtClean="0"/>
              <a:t> classique = </a:t>
            </a:r>
            <a:r>
              <a:rPr lang="fr-FR" dirty="0" err="1" smtClean="0"/>
              <a:t>triphasique</a:t>
            </a:r>
            <a:endParaRPr lang="fr-FR" dirty="0" smtClean="0"/>
          </a:p>
          <a:p>
            <a:pPr marL="274320" indent="-274320">
              <a:buFont typeface="Wingdings"/>
              <a:buChar char=""/>
              <a:defRPr/>
            </a:pPr>
            <a:r>
              <a:rPr lang="fr-FR" dirty="0" smtClean="0"/>
              <a:t>Si un composant &gt; 1/3 tumeur: </a:t>
            </a:r>
            <a:r>
              <a:rPr lang="fr-FR" dirty="0" err="1" smtClean="0"/>
              <a:t>néphro</a:t>
            </a:r>
            <a:r>
              <a:rPr lang="fr-FR" dirty="0" smtClean="0"/>
              <a:t> dit « à prédominance »</a:t>
            </a:r>
          </a:p>
          <a:p>
            <a:endParaRPr lang="fr-FR" dirty="0"/>
          </a:p>
        </p:txBody>
      </p:sp>
      <p:sp>
        <p:nvSpPr>
          <p:cNvPr id="7" name="Rectangle 6"/>
          <p:cNvSpPr/>
          <p:nvPr/>
        </p:nvSpPr>
        <p:spPr>
          <a:xfrm>
            <a:off x="1763688" y="3717032"/>
            <a:ext cx="1064779" cy="369332"/>
          </a:xfrm>
          <a:prstGeom prst="rect">
            <a:avLst/>
          </a:prstGeom>
        </p:spPr>
        <p:txBody>
          <a:bodyPr wrap="none">
            <a:spAutoFit/>
          </a:bodyPr>
          <a:lstStyle/>
          <a:p>
            <a:r>
              <a:rPr lang="fr-FR" b="1" i="1" dirty="0" smtClean="0">
                <a:solidFill>
                  <a:schemeClr val="accent1">
                    <a:lumMod val="50000"/>
                  </a:schemeClr>
                </a:solidFill>
              </a:rPr>
              <a:t>blastème</a:t>
            </a:r>
            <a:endParaRPr lang="fr-FR" dirty="0">
              <a:solidFill>
                <a:schemeClr val="accent1">
                  <a:lumMod val="50000"/>
                </a:schemeClr>
              </a:solidFill>
            </a:endParaRPr>
          </a:p>
        </p:txBody>
      </p:sp>
      <p:sp>
        <p:nvSpPr>
          <p:cNvPr id="8" name="Rectangle 7"/>
          <p:cNvSpPr/>
          <p:nvPr/>
        </p:nvSpPr>
        <p:spPr>
          <a:xfrm>
            <a:off x="4572000" y="4149080"/>
            <a:ext cx="1368152" cy="646331"/>
          </a:xfrm>
          <a:prstGeom prst="rect">
            <a:avLst/>
          </a:prstGeom>
        </p:spPr>
        <p:txBody>
          <a:bodyPr wrap="square">
            <a:spAutoFit/>
          </a:bodyPr>
          <a:lstStyle/>
          <a:p>
            <a:r>
              <a:rPr lang="fr-FR" b="1" i="1" dirty="0" smtClean="0">
                <a:solidFill>
                  <a:schemeClr val="accent1">
                    <a:lumMod val="50000"/>
                  </a:schemeClr>
                </a:solidFill>
              </a:rPr>
              <a:t>tubes</a:t>
            </a:r>
          </a:p>
          <a:p>
            <a:r>
              <a:rPr lang="fr-FR" b="1" i="1" dirty="0" smtClean="0">
                <a:solidFill>
                  <a:schemeClr val="accent1">
                    <a:lumMod val="50000"/>
                  </a:schemeClr>
                </a:solidFill>
              </a:rPr>
              <a:t>épithéliaux</a:t>
            </a:r>
            <a:endParaRPr lang="fr-FR" dirty="0">
              <a:solidFill>
                <a:schemeClr val="accent1">
                  <a:lumMod val="50000"/>
                </a:schemeClr>
              </a:solidFill>
            </a:endParaRPr>
          </a:p>
        </p:txBody>
      </p:sp>
      <p:sp>
        <p:nvSpPr>
          <p:cNvPr id="9" name="Rectangle 8"/>
          <p:cNvSpPr/>
          <p:nvPr/>
        </p:nvSpPr>
        <p:spPr>
          <a:xfrm>
            <a:off x="4788024" y="5373216"/>
            <a:ext cx="1433021" cy="369332"/>
          </a:xfrm>
          <a:prstGeom prst="rect">
            <a:avLst/>
          </a:prstGeom>
        </p:spPr>
        <p:txBody>
          <a:bodyPr wrap="none">
            <a:spAutoFit/>
          </a:bodyPr>
          <a:lstStyle/>
          <a:p>
            <a:r>
              <a:rPr lang="fr-FR" b="1" i="1" dirty="0" smtClean="0">
                <a:solidFill>
                  <a:schemeClr val="accent1">
                    <a:lumMod val="50000"/>
                  </a:schemeClr>
                </a:solidFill>
              </a:rPr>
              <a:t>mésenchyme</a:t>
            </a:r>
            <a:endParaRPr lang="fr-FR" dirty="0">
              <a:solidFill>
                <a:schemeClr val="accent1">
                  <a:lumMod val="5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2" cstate="print"/>
          <a:srcRect/>
          <a:stretch>
            <a:fillRect/>
          </a:stretch>
        </p:blipFill>
        <p:spPr bwMode="auto">
          <a:xfrm>
            <a:off x="1" y="1334574"/>
            <a:ext cx="9144000" cy="45649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9792" y="0"/>
            <a:ext cx="6444208" cy="1417638"/>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rPr>
              <a:t>Anatomopathologie</a:t>
            </a:r>
            <a:endParaRPr lang="fr-FR" sz="3600" dirty="0"/>
          </a:p>
        </p:txBody>
      </p:sp>
      <p:sp>
        <p:nvSpPr>
          <p:cNvPr id="22531" name="Espace réservé du contenu 2"/>
          <p:cNvSpPr>
            <a:spLocks noGrp="1"/>
          </p:cNvSpPr>
          <p:nvPr>
            <p:ph idx="1"/>
          </p:nvPr>
        </p:nvSpPr>
        <p:spPr>
          <a:xfrm>
            <a:off x="899592" y="1600200"/>
            <a:ext cx="8244408" cy="4873625"/>
          </a:xfrm>
        </p:spPr>
        <p:txBody>
          <a:bodyPr>
            <a:normAutofit/>
          </a:bodyPr>
          <a:lstStyle/>
          <a:p>
            <a:pPr eaLnBrk="1" hangingPunct="1"/>
            <a:r>
              <a:rPr lang="fr-FR" dirty="0" smtClean="0"/>
              <a:t>L’analyse de la pièce détermine donc le type histologique avec le risque associé </a:t>
            </a:r>
          </a:p>
          <a:p>
            <a:pPr eaLnBrk="1" hangingPunct="1"/>
            <a:r>
              <a:rPr lang="fr-FR" dirty="0" smtClean="0"/>
              <a:t>Détermine les remaniements liés à la chimio: si nécrose &gt; 95%, très bon pronostic</a:t>
            </a:r>
          </a:p>
          <a:p>
            <a:pPr eaLnBrk="1" hangingPunct="1"/>
            <a:r>
              <a:rPr lang="fr-FR" dirty="0" smtClean="0"/>
              <a:t>Recherche une composante </a:t>
            </a:r>
            <a:r>
              <a:rPr lang="fr-FR" dirty="0" err="1" smtClean="0"/>
              <a:t>anaplasique</a:t>
            </a:r>
            <a:r>
              <a:rPr lang="fr-FR" dirty="0" smtClean="0"/>
              <a:t> focale ou diffuse de moins bon pronostic</a:t>
            </a:r>
          </a:p>
          <a:p>
            <a:pPr eaLnBrk="1" hangingPunct="1"/>
            <a:r>
              <a:rPr lang="fr-FR" dirty="0" smtClean="0"/>
              <a:t>Détermine le stade local </a:t>
            </a:r>
          </a:p>
          <a:p>
            <a:pPr eaLnBrk="1" hangingPunct="1"/>
            <a:r>
              <a:rPr lang="fr-FR" dirty="0" smtClean="0"/>
              <a:t>L’analyse finale détermine le traitement post opératoire: chimio + ou - radiothérapie</a:t>
            </a:r>
          </a:p>
          <a:p>
            <a:pPr eaLnBrk="1" hangingPunct="1"/>
            <a:endParaRPr lang="fr-FR"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9792" y="0"/>
            <a:ext cx="6444208" cy="1417638"/>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rPr>
              <a:t>STADE</a:t>
            </a:r>
            <a:endParaRPr lang="fr-FR" sz="3600" dirty="0">
              <a:solidFill>
                <a:schemeClr val="accent1">
                  <a:lumMod val="75000"/>
                </a:schemeClr>
              </a:solidFill>
            </a:endParaRPr>
          </a:p>
        </p:txBody>
      </p:sp>
      <p:sp>
        <p:nvSpPr>
          <p:cNvPr id="1028" name="Espace réservé du contenu 6"/>
          <p:cNvSpPr>
            <a:spLocks noGrp="1"/>
          </p:cNvSpPr>
          <p:nvPr>
            <p:ph sz="half" idx="1"/>
          </p:nvPr>
        </p:nvSpPr>
        <p:spPr/>
        <p:txBody>
          <a:bodyPr>
            <a:normAutofit lnSpcReduction="10000"/>
          </a:bodyPr>
          <a:lstStyle/>
          <a:p>
            <a:pPr eaLnBrk="1" hangingPunct="1">
              <a:buFont typeface="Wingdings" pitchFamily="2" charset="2"/>
              <a:buNone/>
            </a:pPr>
            <a:r>
              <a:rPr lang="fr-FR" smtClean="0"/>
              <a:t>I / Tumeur localisée au rein, exérèse complète</a:t>
            </a:r>
          </a:p>
          <a:p>
            <a:pPr eaLnBrk="1" hangingPunct="1">
              <a:buFont typeface="Wingdings" pitchFamily="2" charset="2"/>
              <a:buNone/>
            </a:pPr>
            <a:r>
              <a:rPr lang="fr-FR" smtClean="0"/>
              <a:t>II / Tumeur avec extension extra-rénale, exérèse complète</a:t>
            </a:r>
          </a:p>
          <a:p>
            <a:pPr eaLnBrk="1" hangingPunct="1">
              <a:buFont typeface="Wingdings" pitchFamily="2" charset="2"/>
              <a:buNone/>
            </a:pPr>
            <a:r>
              <a:rPr lang="fr-FR" smtClean="0"/>
              <a:t>III / Tumeur avec extension extra-rénale, exérèse incomplète</a:t>
            </a:r>
          </a:p>
          <a:p>
            <a:pPr eaLnBrk="1" hangingPunct="1">
              <a:buFont typeface="Wingdings" pitchFamily="2" charset="2"/>
              <a:buNone/>
            </a:pPr>
            <a:r>
              <a:rPr lang="fr-FR" smtClean="0"/>
              <a:t>IV / Métastases</a:t>
            </a:r>
          </a:p>
          <a:p>
            <a:pPr eaLnBrk="1" hangingPunct="1">
              <a:buFont typeface="Wingdings" pitchFamily="2" charset="2"/>
              <a:buNone/>
            </a:pPr>
            <a:r>
              <a:rPr lang="fr-FR" smtClean="0"/>
              <a:t>V / Bilatérale</a:t>
            </a:r>
          </a:p>
        </p:txBody>
      </p:sp>
      <p:graphicFrame>
        <p:nvGraphicFramePr>
          <p:cNvPr id="1026" name="Object 3"/>
          <p:cNvGraphicFramePr>
            <a:graphicFrameLocks noGrp="1" noChangeAspect="1"/>
          </p:cNvGraphicFramePr>
          <p:nvPr>
            <p:ph sz="half" idx="2"/>
          </p:nvPr>
        </p:nvGraphicFramePr>
        <p:xfrm>
          <a:off x="4414838" y="2444750"/>
          <a:ext cx="3368675" cy="2881313"/>
        </p:xfrm>
        <a:graphic>
          <a:graphicData uri="http://schemas.openxmlformats.org/presentationml/2006/ole">
            <mc:AlternateContent xmlns:mc="http://schemas.openxmlformats.org/markup-compatibility/2006">
              <mc:Choice xmlns:v="urn:schemas-microsoft-com:vml" Requires="v">
                <p:oleObj spid="_x0000_s3080" r:id="rId3" imgW="3368902" imgH="2881098" progId="">
                  <p:embed/>
                </p:oleObj>
              </mc:Choice>
              <mc:Fallback>
                <p:oleObj r:id="rId3" imgW="3368902" imgH="2881098"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838" y="2444750"/>
                        <a:ext cx="3368675" cy="288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Oval 13"/>
          <p:cNvSpPr>
            <a:spLocks noChangeArrowheads="1"/>
          </p:cNvSpPr>
          <p:nvPr/>
        </p:nvSpPr>
        <p:spPr bwMode="auto">
          <a:xfrm>
            <a:off x="5643563" y="2928938"/>
            <a:ext cx="649287" cy="649287"/>
          </a:xfrm>
          <a:prstGeom prst="ellipse">
            <a:avLst/>
          </a:prstGeom>
          <a:solidFill>
            <a:srgbClr val="FF0000"/>
          </a:solidFill>
          <a:ln w="9525">
            <a:solidFill>
              <a:schemeClr val="tx1"/>
            </a:solidFill>
            <a:round/>
            <a:headEnd/>
            <a:tailEnd/>
          </a:ln>
        </p:spPr>
        <p:txBody>
          <a:bodyPr wrap="none" anchor="ctr"/>
          <a:lstStyle/>
          <a:p>
            <a:pPr algn="ctr"/>
            <a:r>
              <a:rPr lang="fr-FR"/>
              <a:t>S I</a:t>
            </a:r>
          </a:p>
        </p:txBody>
      </p:sp>
      <p:sp>
        <p:nvSpPr>
          <p:cNvPr id="11" name="Oval 15"/>
          <p:cNvSpPr>
            <a:spLocks noChangeArrowheads="1"/>
          </p:cNvSpPr>
          <p:nvPr/>
        </p:nvSpPr>
        <p:spPr bwMode="auto">
          <a:xfrm>
            <a:off x="5786438" y="3643313"/>
            <a:ext cx="792162" cy="792162"/>
          </a:xfrm>
          <a:prstGeom prst="ellipse">
            <a:avLst/>
          </a:prstGeom>
          <a:solidFill>
            <a:schemeClr val="accent1"/>
          </a:solidFill>
          <a:ln w="9525">
            <a:solidFill>
              <a:schemeClr val="tx1"/>
            </a:solidFill>
            <a:round/>
            <a:headEnd/>
            <a:tailEnd/>
          </a:ln>
        </p:spPr>
        <p:txBody>
          <a:bodyPr wrap="none" anchor="ctr"/>
          <a:lstStyle/>
          <a:p>
            <a:pPr algn="ctr"/>
            <a:r>
              <a:rPr lang="fr-FR"/>
              <a:t>S II</a:t>
            </a:r>
          </a:p>
        </p:txBody>
      </p:sp>
      <p:sp>
        <p:nvSpPr>
          <p:cNvPr id="13" name="Oval 17"/>
          <p:cNvSpPr>
            <a:spLocks noChangeArrowheads="1"/>
          </p:cNvSpPr>
          <p:nvPr/>
        </p:nvSpPr>
        <p:spPr bwMode="auto">
          <a:xfrm>
            <a:off x="5214938" y="4357688"/>
            <a:ext cx="936625" cy="863600"/>
          </a:xfrm>
          <a:prstGeom prst="ellipse">
            <a:avLst/>
          </a:prstGeom>
          <a:solidFill>
            <a:schemeClr val="folHlink"/>
          </a:solidFill>
          <a:ln w="9525">
            <a:solidFill>
              <a:schemeClr val="tx1"/>
            </a:solidFill>
            <a:round/>
            <a:headEnd/>
            <a:tailEnd/>
          </a:ln>
        </p:spPr>
        <p:txBody>
          <a:bodyPr wrap="none" anchor="ctr"/>
          <a:lstStyle/>
          <a:p>
            <a:pPr algn="ctr"/>
            <a:r>
              <a:rPr lang="fr-FR"/>
              <a:t>S III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417638"/>
          </a:xfrm>
          <a:solidFill>
            <a:schemeClr val="accent4">
              <a:lumMod val="20000"/>
              <a:lumOff val="80000"/>
            </a:schemeClr>
          </a:solidFill>
        </p:spPr>
        <p:txBody>
          <a:bodyPr/>
          <a:lstStyle/>
          <a:p>
            <a:pPr algn="ctr" eaLnBrk="1" fontAlgn="auto" hangingPunct="1">
              <a:spcAft>
                <a:spcPts val="0"/>
              </a:spcAft>
              <a:defRPr/>
            </a:pPr>
            <a:r>
              <a:rPr lang="fr-FR" sz="3600" dirty="0">
                <a:solidFill>
                  <a:schemeClr val="accent1">
                    <a:lumMod val="75000"/>
                  </a:schemeClr>
                </a:solidFill>
                <a:latin typeface="Times New Roman" pitchFamily="18" charset="0"/>
              </a:rPr>
              <a:t>Classification histologique </a:t>
            </a:r>
            <a:r>
              <a:rPr lang="fr-FR" sz="3600" dirty="0" err="1">
                <a:solidFill>
                  <a:schemeClr val="accent1">
                    <a:lumMod val="75000"/>
                  </a:schemeClr>
                </a:solidFill>
                <a:latin typeface="Times New Roman" pitchFamily="18" charset="0"/>
              </a:rPr>
              <a:t>post-opératoire</a:t>
            </a:r>
            <a:r>
              <a:rPr lang="fr-FR" dirty="0">
                <a:solidFill>
                  <a:schemeClr val="accent1">
                    <a:lumMod val="75000"/>
                  </a:schemeClr>
                </a:solidFill>
              </a:rPr>
              <a:t> </a:t>
            </a:r>
          </a:p>
        </p:txBody>
      </p:sp>
      <p:sp>
        <p:nvSpPr>
          <p:cNvPr id="24579" name="Rectangle 3"/>
          <p:cNvSpPr>
            <a:spLocks noGrp="1" noChangeArrowheads="1"/>
          </p:cNvSpPr>
          <p:nvPr>
            <p:ph idx="1"/>
          </p:nvPr>
        </p:nvSpPr>
        <p:spPr>
          <a:xfrm>
            <a:off x="899592" y="1600200"/>
            <a:ext cx="8244408" cy="5257800"/>
          </a:xfrm>
        </p:spPr>
        <p:txBody>
          <a:bodyPr>
            <a:normAutofit/>
          </a:bodyPr>
          <a:lstStyle/>
          <a:p>
            <a:pPr marL="274320" indent="-274320" eaLnBrk="1" fontAlgn="auto" hangingPunct="1">
              <a:lnSpc>
                <a:spcPct val="80000"/>
              </a:lnSpc>
              <a:spcAft>
                <a:spcPts val="0"/>
              </a:spcAft>
              <a:buFontTx/>
              <a:buNone/>
              <a:defRPr/>
            </a:pPr>
            <a:r>
              <a:rPr lang="fr-FR" sz="1800" dirty="0">
                <a:latin typeface="Times New Roman" pitchFamily="18" charset="0"/>
              </a:rPr>
              <a:t>Tumeurs de bas risque, de risque intermédiaire et de haut risque</a:t>
            </a:r>
          </a:p>
          <a:p>
            <a:pPr marL="274320" indent="-274320" eaLnBrk="1" fontAlgn="auto" hangingPunct="1">
              <a:lnSpc>
                <a:spcPct val="80000"/>
              </a:lnSpc>
              <a:spcAft>
                <a:spcPts val="0"/>
              </a:spcAft>
              <a:buFontTx/>
              <a:buNone/>
              <a:defRPr/>
            </a:pPr>
            <a:endParaRPr lang="fr-FR" sz="1800" dirty="0">
              <a:latin typeface="Times New Roman" pitchFamily="18" charset="0"/>
            </a:endParaRPr>
          </a:p>
          <a:p>
            <a:pPr marL="274320" indent="-274320" eaLnBrk="1" fontAlgn="auto" hangingPunct="1">
              <a:lnSpc>
                <a:spcPct val="80000"/>
              </a:lnSpc>
              <a:spcAft>
                <a:spcPts val="0"/>
              </a:spcAft>
              <a:buFontTx/>
              <a:buNone/>
              <a:defRPr/>
            </a:pPr>
            <a:r>
              <a:rPr lang="fr-FR" sz="1800" b="1" dirty="0">
                <a:latin typeface="Times New Roman" pitchFamily="18" charset="0"/>
              </a:rPr>
              <a:t>Tumeurs de bas risque</a:t>
            </a:r>
            <a:r>
              <a:rPr lang="fr-FR" sz="1800" dirty="0">
                <a:latin typeface="Times New Roman" pitchFamily="18" charset="0"/>
              </a:rPr>
              <a:t> : 	néphrome mésoblastique, 		</a:t>
            </a:r>
          </a:p>
          <a:p>
            <a:pPr marL="274320" indent="-274320" eaLnBrk="1" fontAlgn="auto" hangingPunct="1">
              <a:lnSpc>
                <a:spcPct val="80000"/>
              </a:lnSpc>
              <a:spcAft>
                <a:spcPts val="0"/>
              </a:spcAft>
              <a:buFontTx/>
              <a:buNone/>
              <a:defRPr/>
            </a:pPr>
            <a:r>
              <a:rPr lang="fr-FR" sz="1800" dirty="0">
                <a:latin typeface="Times New Roman" pitchFamily="18" charset="0"/>
              </a:rPr>
              <a:t>				</a:t>
            </a:r>
            <a:r>
              <a:rPr lang="fr-FR" sz="1800" dirty="0" err="1">
                <a:latin typeface="Times New Roman" pitchFamily="18" charset="0"/>
              </a:rPr>
              <a:t>néphroblastome</a:t>
            </a:r>
            <a:r>
              <a:rPr lang="fr-FR" sz="1800" dirty="0">
                <a:latin typeface="Times New Roman" pitchFamily="18" charset="0"/>
              </a:rPr>
              <a:t> cystique partiellement différencié, </a:t>
            </a:r>
          </a:p>
          <a:p>
            <a:pPr marL="274320" indent="-274320" eaLnBrk="1" fontAlgn="auto" hangingPunct="1">
              <a:lnSpc>
                <a:spcPct val="80000"/>
              </a:lnSpc>
              <a:spcAft>
                <a:spcPts val="0"/>
              </a:spcAft>
              <a:buFontTx/>
              <a:buNone/>
              <a:defRPr/>
            </a:pPr>
            <a:r>
              <a:rPr lang="fr-FR" sz="1800" dirty="0">
                <a:latin typeface="Times New Roman" pitchFamily="18" charset="0"/>
              </a:rPr>
              <a:t>				</a:t>
            </a:r>
            <a:r>
              <a:rPr lang="fr-FR" sz="1800" dirty="0" err="1">
                <a:latin typeface="Times New Roman" pitchFamily="18" charset="0"/>
              </a:rPr>
              <a:t>néphroblastome</a:t>
            </a:r>
            <a:r>
              <a:rPr lang="fr-FR" sz="1800" dirty="0">
                <a:latin typeface="Times New Roman" pitchFamily="18" charset="0"/>
              </a:rPr>
              <a:t> complètement nécrotique </a:t>
            </a:r>
          </a:p>
          <a:p>
            <a:pPr marL="274320" indent="-274320" eaLnBrk="1" fontAlgn="auto" hangingPunct="1">
              <a:lnSpc>
                <a:spcPct val="80000"/>
              </a:lnSpc>
              <a:spcAft>
                <a:spcPts val="0"/>
              </a:spcAft>
              <a:buFontTx/>
              <a:buNone/>
              <a:defRPr/>
            </a:pPr>
            <a:endParaRPr lang="fr-FR" sz="1800" dirty="0">
              <a:latin typeface="Times New Roman" pitchFamily="18" charset="0"/>
            </a:endParaRPr>
          </a:p>
          <a:p>
            <a:pPr marL="274320" indent="-274320" eaLnBrk="1" fontAlgn="auto" hangingPunct="1">
              <a:lnSpc>
                <a:spcPct val="80000"/>
              </a:lnSpc>
              <a:spcAft>
                <a:spcPts val="0"/>
              </a:spcAft>
              <a:buFontTx/>
              <a:buNone/>
              <a:defRPr/>
            </a:pPr>
            <a:r>
              <a:rPr lang="fr-FR" sz="1800" b="1" dirty="0">
                <a:latin typeface="Times New Roman" pitchFamily="18" charset="0"/>
              </a:rPr>
              <a:t>Tumeurs de risque intermédiaire</a:t>
            </a:r>
            <a:r>
              <a:rPr lang="fr-FR" sz="1800" dirty="0">
                <a:latin typeface="Times New Roman" pitchFamily="18" charset="0"/>
              </a:rPr>
              <a:t> : </a:t>
            </a:r>
            <a:r>
              <a:rPr lang="fr-FR" sz="1800" dirty="0" err="1">
                <a:latin typeface="Times New Roman" pitchFamily="18" charset="0"/>
              </a:rPr>
              <a:t>néphroblastome</a:t>
            </a:r>
            <a:r>
              <a:rPr lang="fr-FR" sz="1800" dirty="0">
                <a:latin typeface="Times New Roman" pitchFamily="18" charset="0"/>
              </a:rPr>
              <a:t> de type</a:t>
            </a:r>
          </a:p>
          <a:p>
            <a:pPr marL="274320" indent="-274320" eaLnBrk="1" fontAlgn="auto" hangingPunct="1">
              <a:lnSpc>
                <a:spcPct val="80000"/>
              </a:lnSpc>
              <a:spcAft>
                <a:spcPts val="0"/>
              </a:spcAft>
              <a:buFontTx/>
              <a:buNone/>
              <a:defRPr/>
            </a:pPr>
            <a:r>
              <a:rPr lang="fr-FR" sz="1800" dirty="0">
                <a:latin typeface="Times New Roman" pitchFamily="18" charset="0"/>
              </a:rPr>
              <a:t>	- épithélial prédominant, </a:t>
            </a:r>
          </a:p>
          <a:p>
            <a:pPr marL="274320" indent="-274320" eaLnBrk="1" fontAlgn="auto" hangingPunct="1">
              <a:lnSpc>
                <a:spcPct val="80000"/>
              </a:lnSpc>
              <a:spcAft>
                <a:spcPts val="0"/>
              </a:spcAft>
              <a:buFontTx/>
              <a:buNone/>
              <a:defRPr/>
            </a:pPr>
            <a:r>
              <a:rPr lang="fr-FR" sz="1800" dirty="0">
                <a:latin typeface="Times New Roman" pitchFamily="18" charset="0"/>
              </a:rPr>
              <a:t>	- </a:t>
            </a:r>
            <a:r>
              <a:rPr lang="fr-FR" sz="1800" dirty="0" err="1">
                <a:latin typeface="Times New Roman" pitchFamily="18" charset="0"/>
              </a:rPr>
              <a:t>stromal</a:t>
            </a:r>
            <a:r>
              <a:rPr lang="fr-FR" sz="1800" dirty="0">
                <a:latin typeface="Times New Roman" pitchFamily="18" charset="0"/>
              </a:rPr>
              <a:t> prédominant, </a:t>
            </a:r>
          </a:p>
          <a:p>
            <a:pPr marL="274320" indent="-274320" eaLnBrk="1" fontAlgn="auto" hangingPunct="1">
              <a:lnSpc>
                <a:spcPct val="80000"/>
              </a:lnSpc>
              <a:spcAft>
                <a:spcPts val="0"/>
              </a:spcAft>
              <a:buFontTx/>
              <a:buNone/>
              <a:defRPr/>
            </a:pPr>
            <a:r>
              <a:rPr lang="fr-FR" sz="1800" dirty="0">
                <a:latin typeface="Times New Roman" pitchFamily="18" charset="0"/>
              </a:rPr>
              <a:t>	- mixte, </a:t>
            </a:r>
          </a:p>
          <a:p>
            <a:pPr marL="274320" indent="-274320" eaLnBrk="1" fontAlgn="auto" hangingPunct="1">
              <a:lnSpc>
                <a:spcPct val="80000"/>
              </a:lnSpc>
              <a:spcAft>
                <a:spcPts val="0"/>
              </a:spcAft>
              <a:buFontTx/>
              <a:buNone/>
              <a:defRPr/>
            </a:pPr>
            <a:r>
              <a:rPr lang="fr-FR" sz="1800" dirty="0">
                <a:latin typeface="Times New Roman" pitchFamily="18" charset="0"/>
              </a:rPr>
              <a:t>	- régressif,</a:t>
            </a:r>
          </a:p>
          <a:p>
            <a:pPr marL="274320" indent="-274320" eaLnBrk="1" fontAlgn="auto" hangingPunct="1">
              <a:lnSpc>
                <a:spcPct val="80000"/>
              </a:lnSpc>
              <a:spcAft>
                <a:spcPts val="0"/>
              </a:spcAft>
              <a:buFontTx/>
              <a:buNone/>
              <a:defRPr/>
            </a:pPr>
            <a:r>
              <a:rPr lang="fr-FR" sz="1800" dirty="0">
                <a:latin typeface="Times New Roman" pitchFamily="18" charset="0"/>
              </a:rPr>
              <a:t>	- formes </a:t>
            </a:r>
            <a:r>
              <a:rPr lang="fr-FR" sz="1800" dirty="0" err="1">
                <a:latin typeface="Times New Roman" pitchFamily="18" charset="0"/>
              </a:rPr>
              <a:t>anaplasiques</a:t>
            </a:r>
            <a:r>
              <a:rPr lang="fr-FR" sz="1800" dirty="0">
                <a:latin typeface="Times New Roman" pitchFamily="18" charset="0"/>
              </a:rPr>
              <a:t> focales </a:t>
            </a:r>
          </a:p>
          <a:p>
            <a:pPr marL="274320" indent="-274320" eaLnBrk="1" fontAlgn="auto" hangingPunct="1">
              <a:lnSpc>
                <a:spcPct val="80000"/>
              </a:lnSpc>
              <a:spcAft>
                <a:spcPts val="0"/>
              </a:spcAft>
              <a:buFontTx/>
              <a:buNone/>
              <a:defRPr/>
            </a:pPr>
            <a:endParaRPr lang="fr-FR" sz="1800" dirty="0">
              <a:latin typeface="Times New Roman" pitchFamily="18" charset="0"/>
            </a:endParaRPr>
          </a:p>
          <a:p>
            <a:pPr marL="274320" indent="-274320" eaLnBrk="1" fontAlgn="auto" hangingPunct="1">
              <a:lnSpc>
                <a:spcPct val="80000"/>
              </a:lnSpc>
              <a:spcAft>
                <a:spcPts val="0"/>
              </a:spcAft>
              <a:buFontTx/>
              <a:buNone/>
              <a:defRPr/>
            </a:pPr>
            <a:r>
              <a:rPr lang="fr-FR" sz="1800" b="1" dirty="0">
                <a:latin typeface="Times New Roman" pitchFamily="18" charset="0"/>
              </a:rPr>
              <a:t>Tumeurs de haut risque</a:t>
            </a:r>
            <a:r>
              <a:rPr lang="fr-FR" sz="1800" dirty="0">
                <a:latin typeface="Times New Roman" pitchFamily="18" charset="0"/>
              </a:rPr>
              <a:t> : </a:t>
            </a:r>
          </a:p>
          <a:p>
            <a:pPr marL="274320" indent="-274320" eaLnBrk="1" fontAlgn="auto" hangingPunct="1">
              <a:lnSpc>
                <a:spcPct val="80000"/>
              </a:lnSpc>
              <a:spcAft>
                <a:spcPts val="0"/>
              </a:spcAft>
              <a:buFontTx/>
              <a:buChar char="-"/>
              <a:defRPr/>
            </a:pPr>
            <a:r>
              <a:rPr lang="fr-FR" sz="1800" dirty="0" err="1">
                <a:latin typeface="Times New Roman" pitchFamily="18" charset="0"/>
              </a:rPr>
              <a:t>néphroblastome</a:t>
            </a:r>
            <a:r>
              <a:rPr lang="fr-FR" sz="1800" dirty="0">
                <a:latin typeface="Times New Roman" pitchFamily="18" charset="0"/>
              </a:rPr>
              <a:t> de type </a:t>
            </a:r>
            <a:r>
              <a:rPr lang="fr-FR" sz="1800" dirty="0" err="1">
                <a:latin typeface="Times New Roman" pitchFamily="18" charset="0"/>
              </a:rPr>
              <a:t>blastémateux</a:t>
            </a:r>
            <a:r>
              <a:rPr lang="fr-FR" sz="1800" dirty="0">
                <a:latin typeface="Times New Roman" pitchFamily="18" charset="0"/>
              </a:rPr>
              <a:t> prédominant vivace après CT, </a:t>
            </a:r>
          </a:p>
          <a:p>
            <a:pPr marL="274320" indent="-274320" eaLnBrk="1" fontAlgn="auto" hangingPunct="1">
              <a:lnSpc>
                <a:spcPct val="80000"/>
              </a:lnSpc>
              <a:spcAft>
                <a:spcPts val="0"/>
              </a:spcAft>
              <a:buFontTx/>
              <a:buChar char="-"/>
              <a:defRPr/>
            </a:pPr>
            <a:r>
              <a:rPr lang="fr-FR" sz="1800" dirty="0" err="1">
                <a:latin typeface="Times New Roman" pitchFamily="18" charset="0"/>
              </a:rPr>
              <a:t>néphroblastomes</a:t>
            </a:r>
            <a:r>
              <a:rPr lang="fr-FR" sz="1800" dirty="0">
                <a:latin typeface="Times New Roman" pitchFamily="18" charset="0"/>
              </a:rPr>
              <a:t> avec anaplasie diffuse</a:t>
            </a:r>
          </a:p>
          <a:p>
            <a:pPr marL="274320" indent="-274320" eaLnBrk="1" fontAlgn="auto" hangingPunct="1">
              <a:lnSpc>
                <a:spcPct val="80000"/>
              </a:lnSpc>
              <a:spcAft>
                <a:spcPts val="0"/>
              </a:spcAft>
              <a:buFontTx/>
              <a:buChar char="-"/>
              <a:defRPr/>
            </a:pPr>
            <a:r>
              <a:rPr lang="fr-FR" sz="1800" dirty="0">
                <a:latin typeface="Times New Roman" pitchFamily="18" charset="0"/>
              </a:rPr>
              <a:t>sarcomes à cellules claires</a:t>
            </a:r>
          </a:p>
          <a:p>
            <a:pPr marL="274320" indent="-274320" eaLnBrk="1" fontAlgn="auto" hangingPunct="1">
              <a:lnSpc>
                <a:spcPct val="80000"/>
              </a:lnSpc>
              <a:spcAft>
                <a:spcPts val="0"/>
              </a:spcAft>
              <a:buFontTx/>
              <a:buChar char="-"/>
              <a:defRPr/>
            </a:pPr>
            <a:r>
              <a:rPr lang="fr-FR" sz="1800" dirty="0">
                <a:latin typeface="Times New Roman" pitchFamily="18" charset="0"/>
              </a:rPr>
              <a:t>tumeurs </a:t>
            </a:r>
            <a:r>
              <a:rPr lang="fr-FR" sz="1800" dirty="0" err="1">
                <a:latin typeface="Times New Roman" pitchFamily="18" charset="0"/>
              </a:rPr>
              <a:t>rhabdoïdes</a:t>
            </a:r>
            <a:r>
              <a:rPr lang="fr-FR" sz="1800" dirty="0">
                <a:latin typeface="Times New Roman" pitchFamily="18" charset="0"/>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12776"/>
          </a:xfrm>
          <a:solidFill>
            <a:schemeClr val="accent4">
              <a:lumMod val="20000"/>
              <a:lumOff val="80000"/>
            </a:schemeClr>
          </a:solidFill>
        </p:spPr>
        <p:txBody>
          <a:bodyPr>
            <a:normAutofit fontScale="90000"/>
          </a:bodyPr>
          <a:lstStyle/>
          <a:p>
            <a:pPr algn="ctr" eaLnBrk="1" fontAlgn="auto" hangingPunct="1">
              <a:spcAft>
                <a:spcPts val="0"/>
              </a:spcAft>
              <a:defRPr/>
            </a:pPr>
            <a:r>
              <a:rPr lang="fr-FR" sz="3600" dirty="0" smtClean="0">
                <a:solidFill>
                  <a:schemeClr val="accent1">
                    <a:lumMod val="75000"/>
                  </a:schemeClr>
                </a:solidFill>
              </a:rPr>
              <a:t>FACTEURS PRONOSTIQUES: expérience SIOP 2001 publiée dans Lancet 2018 : histologie ( risque et stade), âge, volume </a:t>
            </a:r>
            <a:r>
              <a:rPr lang="fr-FR" sz="3600" dirty="0" err="1" smtClean="0">
                <a:solidFill>
                  <a:schemeClr val="accent1">
                    <a:lumMod val="75000"/>
                  </a:schemeClr>
                </a:solidFill>
              </a:rPr>
              <a:t>pre</a:t>
            </a:r>
            <a:r>
              <a:rPr lang="fr-FR" sz="3600" smtClean="0">
                <a:solidFill>
                  <a:schemeClr val="accent1">
                    <a:lumMod val="75000"/>
                  </a:schemeClr>
                </a:solidFill>
              </a:rPr>
              <a:t>-op</a:t>
            </a:r>
            <a:endParaRPr lang="fr-FR" sz="3600" dirty="0">
              <a:solidFill>
                <a:schemeClr val="accent1">
                  <a:lumMod val="75000"/>
                </a:schemeClr>
              </a:solidFill>
            </a:endParaRPr>
          </a:p>
        </p:txBody>
      </p:sp>
      <p:sp>
        <p:nvSpPr>
          <p:cNvPr id="24579" name="Espace réservé du contenu 2"/>
          <p:cNvSpPr>
            <a:spLocks noGrp="1"/>
          </p:cNvSpPr>
          <p:nvPr>
            <p:ph idx="1"/>
          </p:nvPr>
        </p:nvSpPr>
        <p:spPr/>
        <p:txBody>
          <a:bodyPr/>
          <a:lstStyle/>
          <a:p>
            <a:pPr eaLnBrk="1" hangingPunct="1"/>
            <a:endParaRPr lang="fr-FR" dirty="0" smtClean="0"/>
          </a:p>
          <a:p>
            <a:pPr eaLnBrk="1" hangingPunct="1"/>
            <a:endParaRPr lang="fr-FR" dirty="0" smtClean="0"/>
          </a:p>
        </p:txBody>
      </p:sp>
      <p:pic>
        <p:nvPicPr>
          <p:cNvPr id="3" name="Image 2"/>
          <p:cNvPicPr>
            <a:picLocks noChangeAspect="1"/>
          </p:cNvPicPr>
          <p:nvPr/>
        </p:nvPicPr>
        <p:blipFill>
          <a:blip r:embed="rId2"/>
          <a:stretch>
            <a:fillRect/>
          </a:stretch>
        </p:blipFill>
        <p:spPr>
          <a:xfrm>
            <a:off x="1403648" y="1567035"/>
            <a:ext cx="6696744" cy="515940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0" y="0"/>
            <a:ext cx="9144000" cy="1417638"/>
          </a:xfrm>
          <a:solidFill>
            <a:schemeClr val="accent4">
              <a:lumMod val="20000"/>
              <a:lumOff val="80000"/>
            </a:schemeClr>
          </a:solidFill>
        </p:spPr>
        <p:txBody>
          <a:bodyPr/>
          <a:lstStyle/>
          <a:p>
            <a:pPr algn="ctr" eaLnBrk="1" fontAlgn="auto" hangingPunct="1">
              <a:spcAft>
                <a:spcPts val="0"/>
              </a:spcAft>
              <a:defRPr/>
            </a:pPr>
            <a:r>
              <a:rPr lang="fr-FR" sz="3600" b="1" dirty="0" smtClean="0">
                <a:solidFill>
                  <a:schemeClr val="accent1">
                    <a:lumMod val="75000"/>
                  </a:schemeClr>
                </a:solidFill>
              </a:rPr>
              <a:t>FACTEURS PRONOSTIQUES: la biologie</a:t>
            </a:r>
            <a:r>
              <a:rPr lang="fr-FR" sz="3600" dirty="0" smtClean="0">
                <a:solidFill>
                  <a:schemeClr val="accent1">
                    <a:lumMod val="75000"/>
                  </a:schemeClr>
                </a:solidFill>
              </a:rPr>
              <a:t>!</a:t>
            </a:r>
            <a:endParaRPr lang="fr-FR" sz="3600" dirty="0">
              <a:solidFill>
                <a:schemeClr val="accent1">
                  <a:lumMod val="75000"/>
                </a:schemeClr>
              </a:solidFill>
            </a:endParaRPr>
          </a:p>
        </p:txBody>
      </p:sp>
      <p:sp>
        <p:nvSpPr>
          <p:cNvPr id="6" name="Espace réservé du texte 5"/>
          <p:cNvSpPr>
            <a:spLocks noGrp="1"/>
          </p:cNvSpPr>
          <p:nvPr>
            <p:ph type="body" idx="4294967295"/>
          </p:nvPr>
        </p:nvSpPr>
        <p:spPr>
          <a:xfrm>
            <a:off x="971600" y="1484784"/>
            <a:ext cx="7704856" cy="1080120"/>
          </a:xfrm>
        </p:spPr>
        <p:txBody>
          <a:bodyPr>
            <a:normAutofit fontScale="62500" lnSpcReduction="20000"/>
          </a:bodyPr>
          <a:lstStyle/>
          <a:p>
            <a:r>
              <a:rPr lang="fr-FR" dirty="0" smtClean="0"/>
              <a:t>Les nouveaux FDR : seront étudié prospectivement dans UMBRELLA</a:t>
            </a:r>
          </a:p>
          <a:p>
            <a:pPr>
              <a:buNone/>
            </a:pPr>
            <a:r>
              <a:rPr lang="fr-FR" dirty="0" smtClean="0"/>
              <a:t>* Volume résiduel de blastème</a:t>
            </a:r>
          </a:p>
          <a:p>
            <a:pPr>
              <a:buNone/>
            </a:pPr>
            <a:r>
              <a:rPr lang="fr-FR" dirty="0" smtClean="0"/>
              <a:t>* Gain du 1q</a:t>
            </a:r>
          </a:p>
          <a:p>
            <a:endParaRPr lang="fr-FR" dirty="0"/>
          </a:p>
        </p:txBody>
      </p:sp>
      <p:pic>
        <p:nvPicPr>
          <p:cNvPr id="3" name="Espace réservé du contenu 2"/>
          <p:cNvPicPr>
            <a:picLocks noGrp="1" noChangeAspect="1"/>
          </p:cNvPicPr>
          <p:nvPr>
            <p:ph idx="1"/>
          </p:nvPr>
        </p:nvPicPr>
        <p:blipFill>
          <a:blip r:embed="rId2"/>
          <a:stretch>
            <a:fillRect/>
          </a:stretch>
        </p:blipFill>
        <p:spPr>
          <a:xfrm>
            <a:off x="3851920" y="2141459"/>
            <a:ext cx="5168927" cy="2482108"/>
          </a:xfrm>
          <a:prstGeom prst="rect">
            <a:avLst/>
          </a:prstGeom>
        </p:spPr>
      </p:pic>
      <p:sp>
        <p:nvSpPr>
          <p:cNvPr id="4" name="Rectangle 3"/>
          <p:cNvSpPr/>
          <p:nvPr/>
        </p:nvSpPr>
        <p:spPr>
          <a:xfrm>
            <a:off x="3779912" y="4695466"/>
            <a:ext cx="5521796" cy="1169551"/>
          </a:xfrm>
          <a:prstGeom prst="rect">
            <a:avLst/>
          </a:prstGeom>
        </p:spPr>
        <p:txBody>
          <a:bodyPr wrap="square">
            <a:spAutoFit/>
          </a:bodyPr>
          <a:lstStyle/>
          <a:p>
            <a:r>
              <a:rPr lang="fr-FR" sz="1400" dirty="0">
                <a:hlinkClick r:id="rId3"/>
              </a:rPr>
              <a:t>Gain of 1q As a </a:t>
            </a:r>
            <a:r>
              <a:rPr lang="fr-FR" sz="1400" dirty="0" err="1">
                <a:hlinkClick r:id="rId3"/>
              </a:rPr>
              <a:t>Prognostic</a:t>
            </a:r>
            <a:r>
              <a:rPr lang="fr-FR" sz="1400" dirty="0">
                <a:hlinkClick r:id="rId3"/>
              </a:rPr>
              <a:t> </a:t>
            </a:r>
            <a:r>
              <a:rPr lang="fr-FR" sz="1400" dirty="0" err="1">
                <a:hlinkClick r:id="rId3"/>
              </a:rPr>
              <a:t>Biomarker</a:t>
            </a:r>
            <a:r>
              <a:rPr lang="fr-FR" sz="1400" dirty="0">
                <a:hlinkClick r:id="rId3"/>
              </a:rPr>
              <a:t> in Wilms </a:t>
            </a:r>
            <a:r>
              <a:rPr lang="fr-FR" sz="1400" dirty="0" err="1">
                <a:hlinkClick r:id="rId3"/>
              </a:rPr>
              <a:t>Tumors</a:t>
            </a:r>
            <a:r>
              <a:rPr lang="fr-FR" sz="1400" dirty="0">
                <a:hlinkClick r:id="rId3"/>
              </a:rPr>
              <a:t> (</a:t>
            </a:r>
            <a:r>
              <a:rPr lang="fr-FR" sz="1400" dirty="0" err="1">
                <a:hlinkClick r:id="rId3"/>
              </a:rPr>
              <a:t>WTs</a:t>
            </a:r>
            <a:r>
              <a:rPr lang="fr-FR" sz="1400" dirty="0">
                <a:hlinkClick r:id="rId3"/>
              </a:rPr>
              <a:t>) </a:t>
            </a:r>
            <a:r>
              <a:rPr lang="fr-FR" sz="1400" dirty="0" err="1">
                <a:hlinkClick r:id="rId3"/>
              </a:rPr>
              <a:t>Treated</a:t>
            </a:r>
            <a:r>
              <a:rPr lang="fr-FR" sz="1400" dirty="0">
                <a:hlinkClick r:id="rId3"/>
              </a:rPr>
              <a:t> </a:t>
            </a:r>
            <a:r>
              <a:rPr lang="fr-FR" sz="1400" dirty="0" err="1">
                <a:hlinkClick r:id="rId3"/>
              </a:rPr>
              <a:t>With</a:t>
            </a:r>
            <a:r>
              <a:rPr lang="fr-FR" sz="1400" dirty="0">
                <a:hlinkClick r:id="rId3"/>
              </a:rPr>
              <a:t> </a:t>
            </a:r>
            <a:r>
              <a:rPr lang="fr-FR" sz="1400" dirty="0" err="1">
                <a:hlinkClick r:id="rId3"/>
              </a:rPr>
              <a:t>Preoperative</a:t>
            </a:r>
            <a:r>
              <a:rPr lang="fr-FR" sz="1400" dirty="0">
                <a:hlinkClick r:id="rId3"/>
              </a:rPr>
              <a:t> </a:t>
            </a:r>
            <a:r>
              <a:rPr lang="fr-FR" sz="1400" dirty="0" err="1">
                <a:hlinkClick r:id="rId3"/>
              </a:rPr>
              <a:t>Chemotherapy</a:t>
            </a:r>
            <a:r>
              <a:rPr lang="fr-FR" sz="1400" dirty="0">
                <a:hlinkClick r:id="rId3"/>
              </a:rPr>
              <a:t> in the International Society of </a:t>
            </a:r>
            <a:r>
              <a:rPr lang="fr-FR" sz="1400" dirty="0" err="1">
                <a:hlinkClick r:id="rId3"/>
              </a:rPr>
              <a:t>Paediatric</a:t>
            </a:r>
            <a:r>
              <a:rPr lang="fr-FR" sz="1400" dirty="0">
                <a:hlinkClick r:id="rId3"/>
              </a:rPr>
              <a:t> Oncology (</a:t>
            </a:r>
            <a:r>
              <a:rPr lang="fr-FR" sz="1400" b="1" dirty="0">
                <a:hlinkClick r:id="rId3"/>
              </a:rPr>
              <a:t>SIOP</a:t>
            </a:r>
            <a:r>
              <a:rPr lang="fr-FR" sz="1400" dirty="0">
                <a:hlinkClick r:id="rId3"/>
              </a:rPr>
              <a:t>) WT </a:t>
            </a:r>
            <a:r>
              <a:rPr lang="fr-FR" sz="1400" b="1" dirty="0">
                <a:hlinkClick r:id="rId3"/>
              </a:rPr>
              <a:t>2001</a:t>
            </a:r>
            <a:r>
              <a:rPr lang="fr-FR" sz="1400" dirty="0">
                <a:hlinkClick r:id="rId3"/>
              </a:rPr>
              <a:t> Trial: A </a:t>
            </a:r>
            <a:r>
              <a:rPr lang="fr-FR" sz="1400" b="1" dirty="0">
                <a:hlinkClick r:id="rId3"/>
              </a:rPr>
              <a:t>SIOP</a:t>
            </a:r>
            <a:r>
              <a:rPr lang="fr-FR" sz="1400" dirty="0">
                <a:hlinkClick r:id="rId3"/>
              </a:rPr>
              <a:t> </a:t>
            </a:r>
            <a:r>
              <a:rPr lang="fr-FR" sz="1400" dirty="0" err="1">
                <a:hlinkClick r:id="rId3"/>
              </a:rPr>
              <a:t>Renal</a:t>
            </a:r>
            <a:r>
              <a:rPr lang="fr-FR" sz="1400" dirty="0">
                <a:hlinkClick r:id="rId3"/>
              </a:rPr>
              <a:t> </a:t>
            </a:r>
            <a:r>
              <a:rPr lang="fr-FR" sz="1400" dirty="0" err="1">
                <a:hlinkClick r:id="rId3"/>
              </a:rPr>
              <a:t>Tumours</a:t>
            </a:r>
            <a:r>
              <a:rPr lang="fr-FR" sz="1400" dirty="0">
                <a:hlinkClick r:id="rId3"/>
              </a:rPr>
              <a:t> </a:t>
            </a:r>
            <a:r>
              <a:rPr lang="fr-FR" sz="1400" dirty="0" err="1">
                <a:hlinkClick r:id="rId3"/>
              </a:rPr>
              <a:t>Biology</a:t>
            </a:r>
            <a:r>
              <a:rPr lang="fr-FR" sz="1400" dirty="0">
                <a:hlinkClick r:id="rId3"/>
              </a:rPr>
              <a:t> Consortium </a:t>
            </a:r>
            <a:r>
              <a:rPr lang="fr-FR" sz="1400" dirty="0" err="1">
                <a:hlinkClick r:id="rId3"/>
              </a:rPr>
              <a:t>Study</a:t>
            </a:r>
            <a:r>
              <a:rPr lang="fr-FR" sz="1400" dirty="0">
                <a:hlinkClick r:id="rId3"/>
              </a:rPr>
              <a:t>. </a:t>
            </a:r>
            <a:r>
              <a:rPr lang="fr-FR" sz="1400" dirty="0" err="1"/>
              <a:t>Chagtai</a:t>
            </a:r>
            <a:r>
              <a:rPr lang="fr-FR" sz="1400" dirty="0"/>
              <a:t> T, </a:t>
            </a:r>
            <a:r>
              <a:rPr lang="fr-FR" sz="1400" dirty="0" smtClean="0"/>
              <a:t>et </a:t>
            </a:r>
            <a:r>
              <a:rPr lang="fr-FR" sz="1400" dirty="0"/>
              <a:t>al. J Clin </a:t>
            </a:r>
            <a:r>
              <a:rPr lang="fr-FR" sz="1400" dirty="0" err="1"/>
              <a:t>Oncol</a:t>
            </a:r>
            <a:r>
              <a:rPr lang="fr-FR" sz="1400" dirty="0"/>
              <a:t>. 2016 Sep 10;34(26):3195-203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Grp="1" noChangeAspect="1" noChangeArrowheads="1"/>
          </p:cNvPicPr>
          <p:nvPr>
            <p:ph idx="1"/>
          </p:nvPr>
        </p:nvPicPr>
        <p:blipFill>
          <a:blip r:embed="rId2" cstate="print"/>
          <a:srcRect/>
          <a:stretch>
            <a:fillRect/>
          </a:stretch>
        </p:blipFill>
        <p:spPr bwMode="auto">
          <a:xfrm>
            <a:off x="1614074" y="1634020"/>
            <a:ext cx="5915851" cy="4458323"/>
          </a:xfrm>
          <a:prstGeom prst="rect">
            <a:avLst/>
          </a:prstGeom>
          <a:noFill/>
          <a:ln w="9525">
            <a:noFill/>
            <a:miter lim="800000"/>
            <a:headEnd/>
            <a:tailEnd/>
          </a:ln>
          <a:effectLst/>
        </p:spPr>
      </p:pic>
      <p:sp>
        <p:nvSpPr>
          <p:cNvPr id="5" name="Titre 1"/>
          <p:cNvSpPr>
            <a:spLocks noGrp="1"/>
          </p:cNvSpPr>
          <p:nvPr>
            <p:ph type="title"/>
          </p:nvPr>
        </p:nvSpPr>
        <p:spPr>
          <a:xfrm>
            <a:off x="0" y="0"/>
            <a:ext cx="9144000" cy="1417638"/>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rPr>
              <a:t>TRAITEMENT : UMBRELLA -SIOP RTSG</a:t>
            </a:r>
            <a:r>
              <a:rPr lang="fr-FR" sz="3600" dirty="0">
                <a:solidFill>
                  <a:schemeClr val="accent1">
                    <a:lumMod val="75000"/>
                  </a:schemeClr>
                </a:solidFill>
              </a:rPr>
              <a:t> </a:t>
            </a:r>
            <a:r>
              <a:rPr lang="fr-FR" sz="3600" dirty="0" smtClean="0">
                <a:solidFill>
                  <a:schemeClr val="accent1">
                    <a:lumMod val="75000"/>
                  </a:schemeClr>
                </a:solidFill>
              </a:rPr>
              <a:t>study</a:t>
            </a:r>
            <a:br>
              <a:rPr lang="fr-FR" sz="3600" dirty="0" smtClean="0">
                <a:solidFill>
                  <a:schemeClr val="accent1">
                    <a:lumMod val="75000"/>
                  </a:schemeClr>
                </a:solidFill>
              </a:rPr>
            </a:br>
            <a:r>
              <a:rPr lang="fr-FR" sz="3600" dirty="0" smtClean="0">
                <a:solidFill>
                  <a:schemeClr val="accent1">
                    <a:lumMod val="75000"/>
                  </a:schemeClr>
                </a:solidFill>
              </a:rPr>
              <a:t>ouverte depuis 2020 en France</a:t>
            </a:r>
            <a:endParaRPr lang="fr-FR" sz="3600" dirty="0">
              <a:solidFill>
                <a:schemeClr val="accent1">
                  <a:lumMod val="75000"/>
                </a:schemeClr>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17638"/>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rPr>
              <a:t>TRAITEMENT / CHIMIOTHERAPIE</a:t>
            </a:r>
            <a:endParaRPr lang="fr-FR" sz="3600" dirty="0">
              <a:solidFill>
                <a:schemeClr val="accent1">
                  <a:lumMod val="75000"/>
                </a:schemeClr>
              </a:solidFill>
            </a:endParaRPr>
          </a:p>
        </p:txBody>
      </p:sp>
      <p:sp>
        <p:nvSpPr>
          <p:cNvPr id="25603" name="Espace réservé du contenu 4"/>
          <p:cNvSpPr>
            <a:spLocks noGrp="1"/>
          </p:cNvSpPr>
          <p:nvPr>
            <p:ph idx="1"/>
          </p:nvPr>
        </p:nvSpPr>
        <p:spPr>
          <a:xfrm>
            <a:off x="457200" y="1600200"/>
            <a:ext cx="7467600" cy="4873625"/>
          </a:xfrm>
        </p:spPr>
        <p:txBody>
          <a:bodyPr/>
          <a:lstStyle/>
          <a:p>
            <a:pPr eaLnBrk="1" hangingPunct="1"/>
            <a:r>
              <a:rPr lang="fr-FR" dirty="0" smtClean="0"/>
              <a:t>Particulièrement </a:t>
            </a:r>
            <a:r>
              <a:rPr lang="fr-FR" dirty="0" err="1" smtClean="0"/>
              <a:t>chimiosensible</a:t>
            </a:r>
            <a:endParaRPr lang="fr-FR" dirty="0" smtClean="0"/>
          </a:p>
          <a:p>
            <a:pPr eaLnBrk="1" hangingPunct="1"/>
            <a:r>
              <a:rPr lang="fr-FR" dirty="0" err="1" smtClean="0"/>
              <a:t>Néoadjuvante</a:t>
            </a:r>
            <a:r>
              <a:rPr lang="fr-FR" dirty="0" smtClean="0"/>
              <a:t> et adjuvante</a:t>
            </a:r>
          </a:p>
          <a:p>
            <a:pPr eaLnBrk="1" hangingPunct="1"/>
            <a:r>
              <a:rPr lang="fr-FR" dirty="0" smtClean="0"/>
              <a:t>3 médicaments principaux: </a:t>
            </a:r>
            <a:r>
              <a:rPr lang="fr-FR" dirty="0" err="1" smtClean="0"/>
              <a:t>Actinomycine</a:t>
            </a:r>
            <a:r>
              <a:rPr lang="fr-FR" dirty="0" smtClean="0"/>
              <a:t> D + Vincristine + </a:t>
            </a:r>
            <a:r>
              <a:rPr lang="fr-FR" dirty="0" err="1" smtClean="0"/>
              <a:t>Doxorubicine</a:t>
            </a:r>
            <a:r>
              <a:rPr lang="fr-FR" dirty="0" smtClean="0"/>
              <a:t> </a:t>
            </a:r>
          </a:p>
          <a:p>
            <a:pPr eaLnBrk="1" hangingPunct="1"/>
            <a:r>
              <a:rPr lang="fr-FR" dirty="0" smtClean="0"/>
              <a:t>D’autres médicaments sont utilisés en cas d’histologie défavorable ou stade avancé : </a:t>
            </a:r>
            <a:r>
              <a:rPr lang="fr-FR" dirty="0" err="1" smtClean="0"/>
              <a:t>cyclophosphamide</a:t>
            </a:r>
            <a:r>
              <a:rPr lang="fr-FR" dirty="0" smtClean="0"/>
              <a:t>, </a:t>
            </a:r>
            <a:r>
              <a:rPr lang="fr-FR" dirty="0" err="1" smtClean="0"/>
              <a:t>ifosfamide</a:t>
            </a:r>
            <a:r>
              <a:rPr lang="fr-FR" dirty="0" smtClean="0"/>
              <a:t>, </a:t>
            </a:r>
            <a:r>
              <a:rPr lang="fr-FR" dirty="0" err="1" smtClean="0"/>
              <a:t>étoposide</a:t>
            </a:r>
            <a:r>
              <a:rPr lang="fr-FR" dirty="0" smtClean="0"/>
              <a:t>, </a:t>
            </a:r>
            <a:r>
              <a:rPr lang="fr-FR" dirty="0" err="1" smtClean="0"/>
              <a:t>carboplatine</a:t>
            </a:r>
            <a:endParaRPr lang="fr-FR" dirty="0"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1417638"/>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latin typeface="Times New Roman" pitchFamily="18" charset="0"/>
              </a:rPr>
              <a:t>Traitement pré </a:t>
            </a:r>
            <a:r>
              <a:rPr lang="fr-FR" sz="3600" dirty="0">
                <a:solidFill>
                  <a:schemeClr val="accent1">
                    <a:lumMod val="75000"/>
                  </a:schemeClr>
                </a:solidFill>
                <a:latin typeface="Times New Roman" pitchFamily="18" charset="0"/>
              </a:rPr>
              <a:t>opératoire</a:t>
            </a:r>
          </a:p>
        </p:txBody>
      </p:sp>
      <p:sp>
        <p:nvSpPr>
          <p:cNvPr id="26627" name="Rectangle 3"/>
          <p:cNvSpPr>
            <a:spLocks noGrp="1" noChangeArrowheads="1"/>
          </p:cNvSpPr>
          <p:nvPr>
            <p:ph idx="1"/>
          </p:nvPr>
        </p:nvSpPr>
        <p:spPr>
          <a:xfrm>
            <a:off x="899592" y="1600200"/>
            <a:ext cx="7025208" cy="5114925"/>
          </a:xfrm>
        </p:spPr>
        <p:txBody>
          <a:bodyPr/>
          <a:lstStyle/>
          <a:p>
            <a:pPr eaLnBrk="1" hangingPunct="1">
              <a:buFontTx/>
              <a:buNone/>
            </a:pPr>
            <a:r>
              <a:rPr lang="fr-FR" sz="1800" b="1" i="1" dirty="0" smtClean="0">
                <a:latin typeface="Times New Roman" pitchFamily="18" charset="0"/>
              </a:rPr>
              <a:t>Traitement </a:t>
            </a:r>
            <a:r>
              <a:rPr lang="fr-FR" sz="1800" b="1" i="1" dirty="0" err="1" smtClean="0">
                <a:latin typeface="Times New Roman" pitchFamily="18" charset="0"/>
              </a:rPr>
              <a:t>pré-opératoire</a:t>
            </a:r>
            <a:r>
              <a:rPr lang="fr-FR" sz="1800" b="1" i="1" dirty="0" smtClean="0">
                <a:latin typeface="Times New Roman" pitchFamily="18" charset="0"/>
              </a:rPr>
              <a:t> des </a:t>
            </a:r>
            <a:r>
              <a:rPr lang="fr-FR" sz="1800" b="1" i="1" dirty="0" err="1" smtClean="0">
                <a:latin typeface="Times New Roman" pitchFamily="18" charset="0"/>
              </a:rPr>
              <a:t>néphroblastomes</a:t>
            </a:r>
            <a:r>
              <a:rPr lang="fr-FR" sz="1800" b="1" i="1" dirty="0" smtClean="0">
                <a:latin typeface="Times New Roman" pitchFamily="18" charset="0"/>
              </a:rPr>
              <a:t> localisés</a:t>
            </a:r>
            <a:endParaRPr lang="fr-FR" sz="1800" dirty="0" smtClean="0">
              <a:latin typeface="Times New Roman" pitchFamily="18" charset="0"/>
            </a:endParaRPr>
          </a:p>
          <a:p>
            <a:pPr eaLnBrk="1" hangingPunct="1">
              <a:buFontTx/>
              <a:buNone/>
            </a:pPr>
            <a:r>
              <a:rPr lang="fr-FR" sz="1800" dirty="0" smtClean="0">
                <a:latin typeface="Times New Roman" pitchFamily="18" charset="0"/>
              </a:rPr>
              <a:t/>
            </a:r>
            <a:br>
              <a:rPr lang="fr-FR" sz="1800" dirty="0" smtClean="0">
                <a:latin typeface="Times New Roman" pitchFamily="18" charset="0"/>
              </a:rPr>
            </a:br>
            <a:r>
              <a:rPr lang="fr-FR" sz="1400" dirty="0" smtClean="0">
                <a:latin typeface="Arial" pitchFamily="34" charset="0"/>
                <a:cs typeface="Arial" pitchFamily="34" charset="0"/>
              </a:rPr>
              <a:t>ACT	45 µg/kg		X		X</a:t>
            </a:r>
          </a:p>
          <a:p>
            <a:pPr eaLnBrk="1" hangingPunct="1">
              <a:buFontTx/>
              <a:buNone/>
            </a:pPr>
            <a:r>
              <a:rPr lang="fr-FR" sz="1400" dirty="0" smtClean="0">
                <a:latin typeface="Arial" pitchFamily="34" charset="0"/>
                <a:cs typeface="Arial" pitchFamily="34" charset="0"/>
              </a:rPr>
              <a:t/>
            </a:r>
            <a:br>
              <a:rPr lang="fr-FR" sz="1400" dirty="0" smtClean="0">
                <a:latin typeface="Arial" pitchFamily="34" charset="0"/>
                <a:cs typeface="Arial" pitchFamily="34" charset="0"/>
              </a:rPr>
            </a:br>
            <a:r>
              <a:rPr lang="fr-FR" sz="1400" dirty="0" smtClean="0">
                <a:latin typeface="Arial" pitchFamily="34" charset="0"/>
                <a:cs typeface="Arial" pitchFamily="34" charset="0"/>
              </a:rPr>
              <a:t>VCR	1,5 mg/m²	X             X             	X             X     CHIRURGIE</a:t>
            </a:r>
          </a:p>
          <a:p>
            <a:pPr eaLnBrk="1" hangingPunct="1">
              <a:buFontTx/>
              <a:buNone/>
            </a:pPr>
            <a:r>
              <a:rPr lang="fr-FR" sz="1400" dirty="0" smtClean="0">
                <a:latin typeface="Arial" pitchFamily="34" charset="0"/>
                <a:cs typeface="Arial" pitchFamily="34" charset="0"/>
              </a:rPr>
              <a:t/>
            </a:r>
            <a:br>
              <a:rPr lang="fr-FR" sz="1400" dirty="0" smtClean="0">
                <a:latin typeface="Arial" pitchFamily="34" charset="0"/>
                <a:cs typeface="Arial" pitchFamily="34" charset="0"/>
              </a:rPr>
            </a:br>
            <a:r>
              <a:rPr lang="fr-FR" sz="1400" dirty="0" smtClean="0">
                <a:latin typeface="Arial" pitchFamily="34" charset="0"/>
                <a:cs typeface="Arial" pitchFamily="34" charset="0"/>
              </a:rPr>
              <a:t>SEMAINES      	1	2	3	4	 5</a:t>
            </a:r>
          </a:p>
          <a:p>
            <a:pPr eaLnBrk="1" hangingPunct="1"/>
            <a:endParaRPr lang="fr-FR" sz="1800" dirty="0" smtClean="0">
              <a:latin typeface="Times New Roman" pitchFamily="18" charset="0"/>
            </a:endParaRPr>
          </a:p>
          <a:p>
            <a:pPr eaLnBrk="1" hangingPunct="1">
              <a:buFontTx/>
              <a:buNone/>
            </a:pPr>
            <a:r>
              <a:rPr lang="fr-FR" sz="1800" b="1" i="1" dirty="0" smtClean="0">
                <a:latin typeface="Times New Roman" pitchFamily="18" charset="0"/>
              </a:rPr>
              <a:t>Traitement </a:t>
            </a:r>
            <a:r>
              <a:rPr lang="fr-FR" sz="1800" b="1" i="1" dirty="0" err="1" smtClean="0">
                <a:latin typeface="Times New Roman" pitchFamily="18" charset="0"/>
              </a:rPr>
              <a:t>pré-opératoire</a:t>
            </a:r>
            <a:r>
              <a:rPr lang="fr-FR" sz="1800" b="1" i="1" dirty="0" smtClean="0">
                <a:latin typeface="Times New Roman" pitchFamily="18" charset="0"/>
              </a:rPr>
              <a:t> des </a:t>
            </a:r>
            <a:r>
              <a:rPr lang="fr-FR" sz="1800" b="1" i="1" dirty="0" err="1" smtClean="0">
                <a:latin typeface="Times New Roman" pitchFamily="18" charset="0"/>
              </a:rPr>
              <a:t>néphroblastomes</a:t>
            </a:r>
            <a:r>
              <a:rPr lang="fr-FR" sz="1800" b="1" i="1" dirty="0" smtClean="0">
                <a:latin typeface="Times New Roman" pitchFamily="18" charset="0"/>
              </a:rPr>
              <a:t> métastatiques</a:t>
            </a:r>
            <a:endParaRPr lang="fr-FR" sz="1800" dirty="0" smtClean="0">
              <a:latin typeface="Times New Roman" pitchFamily="18" charset="0"/>
            </a:endParaRPr>
          </a:p>
        </p:txBody>
      </p:sp>
      <p:sp>
        <p:nvSpPr>
          <p:cNvPr id="26628" name="Line 4"/>
          <p:cNvSpPr>
            <a:spLocks noChangeShapeType="1"/>
          </p:cNvSpPr>
          <p:nvPr/>
        </p:nvSpPr>
        <p:spPr bwMode="auto">
          <a:xfrm>
            <a:off x="7019925" y="3141663"/>
            <a:ext cx="0" cy="287337"/>
          </a:xfrm>
          <a:prstGeom prst="line">
            <a:avLst/>
          </a:prstGeom>
          <a:noFill/>
          <a:ln w="9525">
            <a:solidFill>
              <a:schemeClr val="tx1"/>
            </a:solidFill>
            <a:round/>
            <a:headEnd/>
            <a:tailEnd type="triangle" w="med" len="med"/>
          </a:ln>
        </p:spPr>
        <p:txBody>
          <a:bodyPr/>
          <a:lstStyle/>
          <a:p>
            <a:endParaRPr lang="fr-FR"/>
          </a:p>
        </p:txBody>
      </p:sp>
      <p:grpSp>
        <p:nvGrpSpPr>
          <p:cNvPr id="2" name="Group 7"/>
          <p:cNvGrpSpPr>
            <a:grpSpLocks noChangeAspect="1"/>
          </p:cNvGrpSpPr>
          <p:nvPr/>
        </p:nvGrpSpPr>
        <p:grpSpPr bwMode="auto">
          <a:xfrm>
            <a:off x="928688" y="4714875"/>
            <a:ext cx="6211887" cy="1901825"/>
            <a:chOff x="585" y="2970"/>
            <a:chExt cx="3913" cy="1198"/>
          </a:xfrm>
        </p:grpSpPr>
        <p:sp>
          <p:nvSpPr>
            <p:cNvPr id="26630" name="AutoShape 6"/>
            <p:cNvSpPr>
              <a:spLocks noChangeAspect="1" noChangeArrowheads="1" noTextEdit="1"/>
            </p:cNvSpPr>
            <p:nvPr/>
          </p:nvSpPr>
          <p:spPr bwMode="auto">
            <a:xfrm>
              <a:off x="585" y="2970"/>
              <a:ext cx="3913" cy="1198"/>
            </a:xfrm>
            <a:prstGeom prst="rect">
              <a:avLst/>
            </a:prstGeom>
            <a:noFill/>
            <a:ln w="9525">
              <a:noFill/>
              <a:miter lim="800000"/>
              <a:headEnd/>
              <a:tailEnd/>
            </a:ln>
          </p:spPr>
          <p:txBody>
            <a:bodyPr/>
            <a:lstStyle/>
            <a:p>
              <a:endParaRPr lang="fr-FR"/>
            </a:p>
          </p:txBody>
        </p:sp>
        <p:sp>
          <p:nvSpPr>
            <p:cNvPr id="26631" name="Rectangle 8"/>
            <p:cNvSpPr>
              <a:spLocks noChangeArrowheads="1"/>
            </p:cNvSpPr>
            <p:nvPr/>
          </p:nvSpPr>
          <p:spPr bwMode="auto">
            <a:xfrm>
              <a:off x="585" y="2972"/>
              <a:ext cx="365" cy="145"/>
            </a:xfrm>
            <a:prstGeom prst="rect">
              <a:avLst/>
            </a:prstGeom>
            <a:noFill/>
            <a:ln w="9525">
              <a:noFill/>
              <a:miter lim="800000"/>
              <a:headEnd/>
              <a:tailEnd/>
            </a:ln>
          </p:spPr>
          <p:txBody>
            <a:bodyPr wrap="none" lIns="0" tIns="0" rIns="0" bIns="0">
              <a:spAutoFit/>
            </a:bodyPr>
            <a:lstStyle/>
            <a:p>
              <a:r>
                <a:rPr lang="fr-FR" sz="1300">
                  <a:solidFill>
                    <a:srgbClr val="000000"/>
                  </a:solidFill>
                </a:rPr>
                <a:t>ACT</a:t>
              </a:r>
              <a:endParaRPr lang="fr-FR"/>
            </a:p>
          </p:txBody>
        </p:sp>
        <p:sp>
          <p:nvSpPr>
            <p:cNvPr id="26632" name="Rectangle 9"/>
            <p:cNvSpPr>
              <a:spLocks noChangeArrowheads="1"/>
            </p:cNvSpPr>
            <p:nvPr/>
          </p:nvSpPr>
          <p:spPr bwMode="auto">
            <a:xfrm>
              <a:off x="865" y="2972"/>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33" name="Rectangle 10"/>
            <p:cNvSpPr>
              <a:spLocks noChangeArrowheads="1"/>
            </p:cNvSpPr>
            <p:nvPr/>
          </p:nvSpPr>
          <p:spPr bwMode="auto">
            <a:xfrm>
              <a:off x="1124" y="2972"/>
              <a:ext cx="642" cy="145"/>
            </a:xfrm>
            <a:prstGeom prst="rect">
              <a:avLst/>
            </a:prstGeom>
            <a:noFill/>
            <a:ln w="9525">
              <a:noFill/>
              <a:miter lim="800000"/>
              <a:headEnd/>
              <a:tailEnd/>
            </a:ln>
          </p:spPr>
          <p:txBody>
            <a:bodyPr wrap="none" lIns="0" tIns="0" rIns="0" bIns="0">
              <a:spAutoFit/>
            </a:bodyPr>
            <a:lstStyle/>
            <a:p>
              <a:r>
                <a:rPr lang="fr-FR" sz="1300">
                  <a:solidFill>
                    <a:srgbClr val="000000"/>
                  </a:solidFill>
                </a:rPr>
                <a:t>45 µg/kg</a:t>
              </a:r>
              <a:endParaRPr lang="fr-FR"/>
            </a:p>
          </p:txBody>
        </p:sp>
        <p:sp>
          <p:nvSpPr>
            <p:cNvPr id="26634" name="Rectangle 11"/>
            <p:cNvSpPr>
              <a:spLocks noChangeArrowheads="1"/>
            </p:cNvSpPr>
            <p:nvPr/>
          </p:nvSpPr>
          <p:spPr bwMode="auto">
            <a:xfrm>
              <a:off x="1665" y="2972"/>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35" name="Rectangle 12"/>
            <p:cNvSpPr>
              <a:spLocks noChangeArrowheads="1"/>
            </p:cNvSpPr>
            <p:nvPr/>
          </p:nvSpPr>
          <p:spPr bwMode="auto">
            <a:xfrm>
              <a:off x="585" y="3091"/>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36" name="Rectangle 13"/>
            <p:cNvSpPr>
              <a:spLocks noChangeArrowheads="1"/>
            </p:cNvSpPr>
            <p:nvPr/>
          </p:nvSpPr>
          <p:spPr bwMode="auto">
            <a:xfrm>
              <a:off x="585" y="3211"/>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37" name="Rectangle 14"/>
            <p:cNvSpPr>
              <a:spLocks noChangeArrowheads="1"/>
            </p:cNvSpPr>
            <p:nvPr/>
          </p:nvSpPr>
          <p:spPr bwMode="auto">
            <a:xfrm>
              <a:off x="585" y="3331"/>
              <a:ext cx="380" cy="145"/>
            </a:xfrm>
            <a:prstGeom prst="rect">
              <a:avLst/>
            </a:prstGeom>
            <a:noFill/>
            <a:ln w="9525">
              <a:noFill/>
              <a:miter lim="800000"/>
              <a:headEnd/>
              <a:tailEnd/>
            </a:ln>
          </p:spPr>
          <p:txBody>
            <a:bodyPr wrap="none" lIns="0" tIns="0" rIns="0" bIns="0">
              <a:spAutoFit/>
            </a:bodyPr>
            <a:lstStyle/>
            <a:p>
              <a:r>
                <a:rPr lang="fr-FR" sz="1300">
                  <a:solidFill>
                    <a:srgbClr val="000000"/>
                  </a:solidFill>
                </a:rPr>
                <a:t>VCR</a:t>
              </a:r>
              <a:endParaRPr lang="fr-FR"/>
            </a:p>
          </p:txBody>
        </p:sp>
        <p:sp>
          <p:nvSpPr>
            <p:cNvPr id="26638" name="Rectangle 15"/>
            <p:cNvSpPr>
              <a:spLocks noChangeArrowheads="1"/>
            </p:cNvSpPr>
            <p:nvPr/>
          </p:nvSpPr>
          <p:spPr bwMode="auto">
            <a:xfrm>
              <a:off x="880" y="3331"/>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39" name="Rectangle 16"/>
            <p:cNvSpPr>
              <a:spLocks noChangeArrowheads="1"/>
            </p:cNvSpPr>
            <p:nvPr/>
          </p:nvSpPr>
          <p:spPr bwMode="auto">
            <a:xfrm>
              <a:off x="1124" y="3331"/>
              <a:ext cx="736" cy="145"/>
            </a:xfrm>
            <a:prstGeom prst="rect">
              <a:avLst/>
            </a:prstGeom>
            <a:noFill/>
            <a:ln w="9525">
              <a:noFill/>
              <a:miter lim="800000"/>
              <a:headEnd/>
              <a:tailEnd/>
            </a:ln>
          </p:spPr>
          <p:txBody>
            <a:bodyPr wrap="none" lIns="0" tIns="0" rIns="0" bIns="0">
              <a:spAutoFit/>
            </a:bodyPr>
            <a:lstStyle/>
            <a:p>
              <a:r>
                <a:rPr lang="fr-FR" sz="1300">
                  <a:solidFill>
                    <a:srgbClr val="000000"/>
                  </a:solidFill>
                </a:rPr>
                <a:t>1,5 mg/m²</a:t>
              </a:r>
              <a:endParaRPr lang="fr-FR"/>
            </a:p>
          </p:txBody>
        </p:sp>
        <p:sp>
          <p:nvSpPr>
            <p:cNvPr id="26640" name="Rectangle 17"/>
            <p:cNvSpPr>
              <a:spLocks noChangeArrowheads="1"/>
            </p:cNvSpPr>
            <p:nvPr/>
          </p:nvSpPr>
          <p:spPr bwMode="auto">
            <a:xfrm>
              <a:off x="1753" y="3331"/>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41" name="Rectangle 18"/>
            <p:cNvSpPr>
              <a:spLocks noChangeArrowheads="1"/>
            </p:cNvSpPr>
            <p:nvPr/>
          </p:nvSpPr>
          <p:spPr bwMode="auto">
            <a:xfrm>
              <a:off x="585" y="3450"/>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42" name="Rectangle 19"/>
            <p:cNvSpPr>
              <a:spLocks noChangeArrowheads="1"/>
            </p:cNvSpPr>
            <p:nvPr/>
          </p:nvSpPr>
          <p:spPr bwMode="auto">
            <a:xfrm>
              <a:off x="585" y="3570"/>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43" name="Rectangle 20"/>
            <p:cNvSpPr>
              <a:spLocks noChangeArrowheads="1"/>
            </p:cNvSpPr>
            <p:nvPr/>
          </p:nvSpPr>
          <p:spPr bwMode="auto">
            <a:xfrm>
              <a:off x="585" y="3690"/>
              <a:ext cx="389" cy="145"/>
            </a:xfrm>
            <a:prstGeom prst="rect">
              <a:avLst/>
            </a:prstGeom>
            <a:noFill/>
            <a:ln w="9525">
              <a:noFill/>
              <a:miter lim="800000"/>
              <a:headEnd/>
              <a:tailEnd/>
            </a:ln>
          </p:spPr>
          <p:txBody>
            <a:bodyPr wrap="none" lIns="0" tIns="0" rIns="0" bIns="0">
              <a:spAutoFit/>
            </a:bodyPr>
            <a:lstStyle/>
            <a:p>
              <a:r>
                <a:rPr lang="fr-FR" sz="1300">
                  <a:solidFill>
                    <a:srgbClr val="000000"/>
                  </a:solidFill>
                </a:rPr>
                <a:t>DOX</a:t>
              </a:r>
              <a:endParaRPr lang="fr-FR"/>
            </a:p>
          </p:txBody>
        </p:sp>
        <p:sp>
          <p:nvSpPr>
            <p:cNvPr id="26644" name="Rectangle 21"/>
            <p:cNvSpPr>
              <a:spLocks noChangeArrowheads="1"/>
            </p:cNvSpPr>
            <p:nvPr/>
          </p:nvSpPr>
          <p:spPr bwMode="auto">
            <a:xfrm>
              <a:off x="886" y="3690"/>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45" name="Rectangle 22"/>
            <p:cNvSpPr>
              <a:spLocks noChangeArrowheads="1"/>
            </p:cNvSpPr>
            <p:nvPr/>
          </p:nvSpPr>
          <p:spPr bwMode="auto">
            <a:xfrm>
              <a:off x="1124" y="3690"/>
              <a:ext cx="694" cy="145"/>
            </a:xfrm>
            <a:prstGeom prst="rect">
              <a:avLst/>
            </a:prstGeom>
            <a:noFill/>
            <a:ln w="9525">
              <a:noFill/>
              <a:miter lim="800000"/>
              <a:headEnd/>
              <a:tailEnd/>
            </a:ln>
          </p:spPr>
          <p:txBody>
            <a:bodyPr wrap="none" lIns="0" tIns="0" rIns="0" bIns="0">
              <a:spAutoFit/>
            </a:bodyPr>
            <a:lstStyle/>
            <a:p>
              <a:r>
                <a:rPr lang="fr-FR" sz="1300">
                  <a:solidFill>
                    <a:srgbClr val="000000"/>
                  </a:solidFill>
                </a:rPr>
                <a:t>50 mg/m²</a:t>
              </a:r>
              <a:endParaRPr lang="fr-FR"/>
            </a:p>
          </p:txBody>
        </p:sp>
        <p:sp>
          <p:nvSpPr>
            <p:cNvPr id="26646" name="Rectangle 23"/>
            <p:cNvSpPr>
              <a:spLocks noChangeArrowheads="1"/>
            </p:cNvSpPr>
            <p:nvPr/>
          </p:nvSpPr>
          <p:spPr bwMode="auto">
            <a:xfrm>
              <a:off x="1714" y="3690"/>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47" name="Rectangle 24"/>
            <p:cNvSpPr>
              <a:spLocks noChangeArrowheads="1"/>
            </p:cNvSpPr>
            <p:nvPr/>
          </p:nvSpPr>
          <p:spPr bwMode="auto">
            <a:xfrm>
              <a:off x="585" y="3811"/>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48" name="Rectangle 25"/>
            <p:cNvSpPr>
              <a:spLocks noChangeArrowheads="1"/>
            </p:cNvSpPr>
            <p:nvPr/>
          </p:nvSpPr>
          <p:spPr bwMode="auto">
            <a:xfrm>
              <a:off x="585" y="3929"/>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49" name="Rectangle 26"/>
            <p:cNvSpPr>
              <a:spLocks noChangeArrowheads="1"/>
            </p:cNvSpPr>
            <p:nvPr/>
          </p:nvSpPr>
          <p:spPr bwMode="auto">
            <a:xfrm>
              <a:off x="585" y="4049"/>
              <a:ext cx="834" cy="145"/>
            </a:xfrm>
            <a:prstGeom prst="rect">
              <a:avLst/>
            </a:prstGeom>
            <a:noFill/>
            <a:ln w="9525">
              <a:noFill/>
              <a:miter lim="800000"/>
              <a:headEnd/>
              <a:tailEnd/>
            </a:ln>
          </p:spPr>
          <p:txBody>
            <a:bodyPr wrap="none" lIns="0" tIns="0" rIns="0" bIns="0">
              <a:spAutoFit/>
            </a:bodyPr>
            <a:lstStyle/>
            <a:p>
              <a:r>
                <a:rPr lang="fr-FR" sz="1300">
                  <a:solidFill>
                    <a:srgbClr val="000000"/>
                  </a:solidFill>
                </a:rPr>
                <a:t>SEMAINES</a:t>
              </a:r>
              <a:endParaRPr lang="fr-FR"/>
            </a:p>
          </p:txBody>
        </p:sp>
        <p:sp>
          <p:nvSpPr>
            <p:cNvPr id="26650" name="Rectangle 27"/>
            <p:cNvSpPr>
              <a:spLocks noChangeArrowheads="1"/>
            </p:cNvSpPr>
            <p:nvPr/>
          </p:nvSpPr>
          <p:spPr bwMode="auto">
            <a:xfrm>
              <a:off x="1306" y="4049"/>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51" name="Rectangle 28"/>
            <p:cNvSpPr>
              <a:spLocks noChangeArrowheads="1"/>
            </p:cNvSpPr>
            <p:nvPr/>
          </p:nvSpPr>
          <p:spPr bwMode="auto">
            <a:xfrm>
              <a:off x="2292" y="4049"/>
              <a:ext cx="149" cy="145"/>
            </a:xfrm>
            <a:prstGeom prst="rect">
              <a:avLst/>
            </a:prstGeom>
            <a:noFill/>
            <a:ln w="9525">
              <a:noFill/>
              <a:miter lim="800000"/>
              <a:headEnd/>
              <a:tailEnd/>
            </a:ln>
          </p:spPr>
          <p:txBody>
            <a:bodyPr wrap="none" lIns="0" tIns="0" rIns="0" bIns="0">
              <a:spAutoFit/>
            </a:bodyPr>
            <a:lstStyle/>
            <a:p>
              <a:r>
                <a:rPr lang="fr-FR" sz="1300">
                  <a:solidFill>
                    <a:srgbClr val="000000"/>
                  </a:solidFill>
                </a:rPr>
                <a:t>1</a:t>
              </a:r>
              <a:endParaRPr lang="fr-FR"/>
            </a:p>
          </p:txBody>
        </p:sp>
        <p:sp>
          <p:nvSpPr>
            <p:cNvPr id="26652" name="Rectangle 29"/>
            <p:cNvSpPr>
              <a:spLocks noChangeArrowheads="1"/>
            </p:cNvSpPr>
            <p:nvPr/>
          </p:nvSpPr>
          <p:spPr bwMode="auto">
            <a:xfrm>
              <a:off x="2368" y="4049"/>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53" name="Rectangle 30"/>
            <p:cNvSpPr>
              <a:spLocks noChangeArrowheads="1"/>
            </p:cNvSpPr>
            <p:nvPr/>
          </p:nvSpPr>
          <p:spPr bwMode="auto">
            <a:xfrm>
              <a:off x="2651" y="4049"/>
              <a:ext cx="149" cy="145"/>
            </a:xfrm>
            <a:prstGeom prst="rect">
              <a:avLst/>
            </a:prstGeom>
            <a:noFill/>
            <a:ln w="9525">
              <a:noFill/>
              <a:miter lim="800000"/>
              <a:headEnd/>
              <a:tailEnd/>
            </a:ln>
          </p:spPr>
          <p:txBody>
            <a:bodyPr wrap="none" lIns="0" tIns="0" rIns="0" bIns="0">
              <a:spAutoFit/>
            </a:bodyPr>
            <a:lstStyle/>
            <a:p>
              <a:r>
                <a:rPr lang="fr-FR" sz="1300">
                  <a:solidFill>
                    <a:srgbClr val="000000"/>
                  </a:solidFill>
                </a:rPr>
                <a:t>2</a:t>
              </a:r>
              <a:endParaRPr lang="fr-FR"/>
            </a:p>
          </p:txBody>
        </p:sp>
        <p:sp>
          <p:nvSpPr>
            <p:cNvPr id="26654" name="Rectangle 31"/>
            <p:cNvSpPr>
              <a:spLocks noChangeArrowheads="1"/>
            </p:cNvSpPr>
            <p:nvPr/>
          </p:nvSpPr>
          <p:spPr bwMode="auto">
            <a:xfrm>
              <a:off x="2727" y="4049"/>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55" name="Rectangle 32"/>
            <p:cNvSpPr>
              <a:spLocks noChangeArrowheads="1"/>
            </p:cNvSpPr>
            <p:nvPr/>
          </p:nvSpPr>
          <p:spPr bwMode="auto">
            <a:xfrm>
              <a:off x="3010" y="4049"/>
              <a:ext cx="149" cy="145"/>
            </a:xfrm>
            <a:prstGeom prst="rect">
              <a:avLst/>
            </a:prstGeom>
            <a:noFill/>
            <a:ln w="9525">
              <a:noFill/>
              <a:miter lim="800000"/>
              <a:headEnd/>
              <a:tailEnd/>
            </a:ln>
          </p:spPr>
          <p:txBody>
            <a:bodyPr wrap="none" lIns="0" tIns="0" rIns="0" bIns="0">
              <a:spAutoFit/>
            </a:bodyPr>
            <a:lstStyle/>
            <a:p>
              <a:r>
                <a:rPr lang="fr-FR" sz="1300">
                  <a:solidFill>
                    <a:srgbClr val="000000"/>
                  </a:solidFill>
                </a:rPr>
                <a:t>3</a:t>
              </a:r>
              <a:endParaRPr lang="fr-FR"/>
            </a:p>
          </p:txBody>
        </p:sp>
        <p:sp>
          <p:nvSpPr>
            <p:cNvPr id="26656" name="Rectangle 33"/>
            <p:cNvSpPr>
              <a:spLocks noChangeArrowheads="1"/>
            </p:cNvSpPr>
            <p:nvPr/>
          </p:nvSpPr>
          <p:spPr bwMode="auto">
            <a:xfrm>
              <a:off x="3086" y="4049"/>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57" name="Rectangle 34"/>
            <p:cNvSpPr>
              <a:spLocks noChangeArrowheads="1"/>
            </p:cNvSpPr>
            <p:nvPr/>
          </p:nvSpPr>
          <p:spPr bwMode="auto">
            <a:xfrm>
              <a:off x="3372" y="4049"/>
              <a:ext cx="149" cy="145"/>
            </a:xfrm>
            <a:prstGeom prst="rect">
              <a:avLst/>
            </a:prstGeom>
            <a:noFill/>
            <a:ln w="9525">
              <a:noFill/>
              <a:miter lim="800000"/>
              <a:headEnd/>
              <a:tailEnd/>
            </a:ln>
          </p:spPr>
          <p:txBody>
            <a:bodyPr wrap="none" lIns="0" tIns="0" rIns="0" bIns="0">
              <a:spAutoFit/>
            </a:bodyPr>
            <a:lstStyle/>
            <a:p>
              <a:r>
                <a:rPr lang="fr-FR" sz="1300">
                  <a:solidFill>
                    <a:srgbClr val="000000"/>
                  </a:solidFill>
                </a:rPr>
                <a:t>4</a:t>
              </a:r>
              <a:endParaRPr lang="fr-FR"/>
            </a:p>
          </p:txBody>
        </p:sp>
        <p:sp>
          <p:nvSpPr>
            <p:cNvPr id="26658" name="Rectangle 35"/>
            <p:cNvSpPr>
              <a:spLocks noChangeArrowheads="1"/>
            </p:cNvSpPr>
            <p:nvPr/>
          </p:nvSpPr>
          <p:spPr bwMode="auto">
            <a:xfrm>
              <a:off x="3448" y="4049"/>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59" name="Rectangle 36"/>
            <p:cNvSpPr>
              <a:spLocks noChangeArrowheads="1"/>
            </p:cNvSpPr>
            <p:nvPr/>
          </p:nvSpPr>
          <p:spPr bwMode="auto">
            <a:xfrm>
              <a:off x="3731" y="4049"/>
              <a:ext cx="149" cy="145"/>
            </a:xfrm>
            <a:prstGeom prst="rect">
              <a:avLst/>
            </a:prstGeom>
            <a:noFill/>
            <a:ln w="9525">
              <a:noFill/>
              <a:miter lim="800000"/>
              <a:headEnd/>
              <a:tailEnd/>
            </a:ln>
          </p:spPr>
          <p:txBody>
            <a:bodyPr wrap="none" lIns="0" tIns="0" rIns="0" bIns="0">
              <a:spAutoFit/>
            </a:bodyPr>
            <a:lstStyle/>
            <a:p>
              <a:r>
                <a:rPr lang="fr-FR" sz="1300">
                  <a:solidFill>
                    <a:srgbClr val="000000"/>
                  </a:solidFill>
                </a:rPr>
                <a:t>5</a:t>
              </a:r>
              <a:endParaRPr lang="fr-FR"/>
            </a:p>
          </p:txBody>
        </p:sp>
        <p:sp>
          <p:nvSpPr>
            <p:cNvPr id="26660" name="Rectangle 37"/>
            <p:cNvSpPr>
              <a:spLocks noChangeArrowheads="1"/>
            </p:cNvSpPr>
            <p:nvPr/>
          </p:nvSpPr>
          <p:spPr bwMode="auto">
            <a:xfrm>
              <a:off x="3807" y="4049"/>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61" name="Rectangle 38"/>
            <p:cNvSpPr>
              <a:spLocks noChangeArrowheads="1"/>
            </p:cNvSpPr>
            <p:nvPr/>
          </p:nvSpPr>
          <p:spPr bwMode="auto">
            <a:xfrm>
              <a:off x="4090" y="4049"/>
              <a:ext cx="149" cy="145"/>
            </a:xfrm>
            <a:prstGeom prst="rect">
              <a:avLst/>
            </a:prstGeom>
            <a:noFill/>
            <a:ln w="9525">
              <a:noFill/>
              <a:miter lim="800000"/>
              <a:headEnd/>
              <a:tailEnd/>
            </a:ln>
          </p:spPr>
          <p:txBody>
            <a:bodyPr wrap="none" lIns="0" tIns="0" rIns="0" bIns="0">
              <a:spAutoFit/>
            </a:bodyPr>
            <a:lstStyle/>
            <a:p>
              <a:r>
                <a:rPr lang="fr-FR" sz="1300">
                  <a:solidFill>
                    <a:srgbClr val="000000"/>
                  </a:solidFill>
                </a:rPr>
                <a:t>6</a:t>
              </a:r>
              <a:endParaRPr lang="fr-FR"/>
            </a:p>
          </p:txBody>
        </p:sp>
        <p:sp>
          <p:nvSpPr>
            <p:cNvPr id="26662" name="Rectangle 39"/>
            <p:cNvSpPr>
              <a:spLocks noChangeArrowheads="1"/>
            </p:cNvSpPr>
            <p:nvPr/>
          </p:nvSpPr>
          <p:spPr bwMode="auto">
            <a:xfrm>
              <a:off x="4166" y="4049"/>
              <a:ext cx="106" cy="145"/>
            </a:xfrm>
            <a:prstGeom prst="rect">
              <a:avLst/>
            </a:prstGeom>
            <a:noFill/>
            <a:ln w="9525">
              <a:noFill/>
              <a:miter lim="800000"/>
              <a:headEnd/>
              <a:tailEnd/>
            </a:ln>
          </p:spPr>
          <p:txBody>
            <a:bodyPr wrap="none" lIns="0" tIns="0" rIns="0" bIns="0">
              <a:spAutoFit/>
            </a:bodyPr>
            <a:lstStyle/>
            <a:p>
              <a:r>
                <a:rPr lang="fr-FR" sz="1300">
                  <a:solidFill>
                    <a:srgbClr val="000000"/>
                  </a:solidFill>
                </a:rPr>
                <a:t> </a:t>
              </a:r>
              <a:endParaRPr lang="fr-FR"/>
            </a:p>
          </p:txBody>
        </p:sp>
        <p:sp>
          <p:nvSpPr>
            <p:cNvPr id="26663" name="Rectangle 40"/>
            <p:cNvSpPr>
              <a:spLocks noChangeArrowheads="1"/>
            </p:cNvSpPr>
            <p:nvPr/>
          </p:nvSpPr>
          <p:spPr bwMode="auto">
            <a:xfrm>
              <a:off x="4537" y="4049"/>
              <a:ext cx="669" cy="145"/>
            </a:xfrm>
            <a:prstGeom prst="rect">
              <a:avLst/>
            </a:prstGeom>
            <a:noFill/>
            <a:ln w="9525">
              <a:noFill/>
              <a:miter lim="800000"/>
              <a:headEnd/>
              <a:tailEnd/>
            </a:ln>
          </p:spPr>
          <p:txBody>
            <a:bodyPr wrap="none" lIns="0" tIns="0" rIns="0" bIns="0">
              <a:spAutoFit/>
            </a:bodyPr>
            <a:lstStyle/>
            <a:p>
              <a:r>
                <a:rPr lang="fr-FR" sz="1300">
                  <a:solidFill>
                    <a:srgbClr val="000000"/>
                  </a:solidFill>
                </a:rPr>
                <a:t>Chirurgie</a:t>
              </a:r>
              <a:endParaRPr lang="fr-FR"/>
            </a:p>
          </p:txBody>
        </p:sp>
        <p:sp>
          <p:nvSpPr>
            <p:cNvPr id="26664" name="Rectangle 41"/>
            <p:cNvSpPr>
              <a:spLocks noChangeArrowheads="1"/>
            </p:cNvSpPr>
            <p:nvPr/>
          </p:nvSpPr>
          <p:spPr bwMode="auto">
            <a:xfrm>
              <a:off x="5106" y="4058"/>
              <a:ext cx="91" cy="130"/>
            </a:xfrm>
            <a:prstGeom prst="rect">
              <a:avLst/>
            </a:prstGeom>
            <a:noFill/>
            <a:ln w="9525">
              <a:noFill/>
              <a:miter lim="800000"/>
              <a:headEnd/>
              <a:tailEnd/>
            </a:ln>
          </p:spPr>
          <p:txBody>
            <a:bodyPr wrap="none" lIns="0" tIns="0" rIns="0" bIns="0">
              <a:spAutoFit/>
            </a:bodyPr>
            <a:lstStyle/>
            <a:p>
              <a:r>
                <a:rPr lang="fr-FR" sz="1200">
                  <a:solidFill>
                    <a:srgbClr val="000000"/>
                  </a:solidFill>
                </a:rPr>
                <a:t> </a:t>
              </a:r>
              <a:endParaRPr lang="fr-FR"/>
            </a:p>
          </p:txBody>
        </p:sp>
        <p:sp>
          <p:nvSpPr>
            <p:cNvPr id="26665" name="Line 42"/>
            <p:cNvSpPr>
              <a:spLocks noChangeShapeType="1"/>
            </p:cNvSpPr>
            <p:nvPr/>
          </p:nvSpPr>
          <p:spPr bwMode="auto">
            <a:xfrm>
              <a:off x="2330" y="3776"/>
              <a:ext cx="1" cy="204"/>
            </a:xfrm>
            <a:prstGeom prst="line">
              <a:avLst/>
            </a:prstGeom>
            <a:noFill/>
            <a:ln w="10" cap="rnd">
              <a:solidFill>
                <a:srgbClr val="000000"/>
              </a:solidFill>
              <a:round/>
              <a:headEnd/>
              <a:tailEnd/>
            </a:ln>
          </p:spPr>
          <p:txBody>
            <a:bodyPr/>
            <a:lstStyle/>
            <a:p>
              <a:endParaRPr lang="fr-FR"/>
            </a:p>
          </p:txBody>
        </p:sp>
        <p:sp>
          <p:nvSpPr>
            <p:cNvPr id="26666" name="Line 43"/>
            <p:cNvSpPr>
              <a:spLocks noChangeShapeType="1"/>
            </p:cNvSpPr>
            <p:nvPr/>
          </p:nvSpPr>
          <p:spPr bwMode="auto">
            <a:xfrm>
              <a:off x="2695" y="3776"/>
              <a:ext cx="1" cy="204"/>
            </a:xfrm>
            <a:prstGeom prst="line">
              <a:avLst/>
            </a:prstGeom>
            <a:noFill/>
            <a:ln w="10" cap="rnd">
              <a:solidFill>
                <a:srgbClr val="000000"/>
              </a:solidFill>
              <a:round/>
              <a:headEnd/>
              <a:tailEnd/>
            </a:ln>
          </p:spPr>
          <p:txBody>
            <a:bodyPr/>
            <a:lstStyle/>
            <a:p>
              <a:endParaRPr lang="fr-FR"/>
            </a:p>
          </p:txBody>
        </p:sp>
        <p:sp>
          <p:nvSpPr>
            <p:cNvPr id="26667" name="Line 44"/>
            <p:cNvSpPr>
              <a:spLocks noChangeShapeType="1"/>
            </p:cNvSpPr>
            <p:nvPr/>
          </p:nvSpPr>
          <p:spPr bwMode="auto">
            <a:xfrm>
              <a:off x="8263" y="3776"/>
              <a:ext cx="1" cy="204"/>
            </a:xfrm>
            <a:prstGeom prst="line">
              <a:avLst/>
            </a:prstGeom>
            <a:noFill/>
            <a:ln w="10" cap="rnd">
              <a:solidFill>
                <a:srgbClr val="000000"/>
              </a:solidFill>
              <a:round/>
              <a:headEnd/>
              <a:tailEnd/>
            </a:ln>
          </p:spPr>
          <p:txBody>
            <a:bodyPr/>
            <a:lstStyle/>
            <a:p>
              <a:endParaRPr lang="fr-FR"/>
            </a:p>
          </p:txBody>
        </p:sp>
        <p:sp>
          <p:nvSpPr>
            <p:cNvPr id="26668" name="Line 45"/>
            <p:cNvSpPr>
              <a:spLocks noChangeShapeType="1"/>
            </p:cNvSpPr>
            <p:nvPr/>
          </p:nvSpPr>
          <p:spPr bwMode="auto">
            <a:xfrm>
              <a:off x="3060" y="3776"/>
              <a:ext cx="1" cy="204"/>
            </a:xfrm>
            <a:prstGeom prst="line">
              <a:avLst/>
            </a:prstGeom>
            <a:noFill/>
            <a:ln w="10" cap="rnd">
              <a:solidFill>
                <a:srgbClr val="000000"/>
              </a:solidFill>
              <a:round/>
              <a:headEnd/>
              <a:tailEnd/>
            </a:ln>
          </p:spPr>
          <p:txBody>
            <a:bodyPr/>
            <a:lstStyle/>
            <a:p>
              <a:endParaRPr lang="fr-FR"/>
            </a:p>
          </p:txBody>
        </p:sp>
        <p:sp>
          <p:nvSpPr>
            <p:cNvPr id="26669" name="Line 46"/>
            <p:cNvSpPr>
              <a:spLocks noChangeShapeType="1"/>
            </p:cNvSpPr>
            <p:nvPr/>
          </p:nvSpPr>
          <p:spPr bwMode="auto">
            <a:xfrm>
              <a:off x="7898" y="3776"/>
              <a:ext cx="1" cy="204"/>
            </a:xfrm>
            <a:prstGeom prst="line">
              <a:avLst/>
            </a:prstGeom>
            <a:noFill/>
            <a:ln w="10" cap="rnd">
              <a:solidFill>
                <a:srgbClr val="000000"/>
              </a:solidFill>
              <a:round/>
              <a:headEnd/>
              <a:tailEnd/>
            </a:ln>
          </p:spPr>
          <p:txBody>
            <a:bodyPr/>
            <a:lstStyle/>
            <a:p>
              <a:endParaRPr lang="fr-FR"/>
            </a:p>
          </p:txBody>
        </p:sp>
        <p:sp>
          <p:nvSpPr>
            <p:cNvPr id="26670" name="Line 47"/>
            <p:cNvSpPr>
              <a:spLocks noChangeShapeType="1"/>
            </p:cNvSpPr>
            <p:nvPr/>
          </p:nvSpPr>
          <p:spPr bwMode="auto">
            <a:xfrm>
              <a:off x="3425" y="3776"/>
              <a:ext cx="1" cy="204"/>
            </a:xfrm>
            <a:prstGeom prst="line">
              <a:avLst/>
            </a:prstGeom>
            <a:noFill/>
            <a:ln w="10" cap="rnd">
              <a:solidFill>
                <a:srgbClr val="000000"/>
              </a:solidFill>
              <a:round/>
              <a:headEnd/>
              <a:tailEnd/>
            </a:ln>
          </p:spPr>
          <p:txBody>
            <a:bodyPr/>
            <a:lstStyle/>
            <a:p>
              <a:endParaRPr lang="fr-FR"/>
            </a:p>
          </p:txBody>
        </p:sp>
        <p:sp>
          <p:nvSpPr>
            <p:cNvPr id="26671" name="Line 48"/>
            <p:cNvSpPr>
              <a:spLocks noChangeShapeType="1"/>
            </p:cNvSpPr>
            <p:nvPr/>
          </p:nvSpPr>
          <p:spPr bwMode="auto">
            <a:xfrm>
              <a:off x="7533" y="3776"/>
              <a:ext cx="1" cy="204"/>
            </a:xfrm>
            <a:prstGeom prst="line">
              <a:avLst/>
            </a:prstGeom>
            <a:noFill/>
            <a:ln w="10" cap="rnd">
              <a:solidFill>
                <a:srgbClr val="000000"/>
              </a:solidFill>
              <a:round/>
              <a:headEnd/>
              <a:tailEnd/>
            </a:ln>
          </p:spPr>
          <p:txBody>
            <a:bodyPr/>
            <a:lstStyle/>
            <a:p>
              <a:endParaRPr lang="fr-FR"/>
            </a:p>
          </p:txBody>
        </p:sp>
        <p:sp>
          <p:nvSpPr>
            <p:cNvPr id="26672" name="Line 49"/>
            <p:cNvSpPr>
              <a:spLocks noChangeShapeType="1"/>
            </p:cNvSpPr>
            <p:nvPr/>
          </p:nvSpPr>
          <p:spPr bwMode="auto">
            <a:xfrm>
              <a:off x="3790" y="3776"/>
              <a:ext cx="1" cy="204"/>
            </a:xfrm>
            <a:prstGeom prst="line">
              <a:avLst/>
            </a:prstGeom>
            <a:noFill/>
            <a:ln w="10" cap="rnd">
              <a:solidFill>
                <a:srgbClr val="000000"/>
              </a:solidFill>
              <a:round/>
              <a:headEnd/>
              <a:tailEnd/>
            </a:ln>
          </p:spPr>
          <p:txBody>
            <a:bodyPr/>
            <a:lstStyle/>
            <a:p>
              <a:endParaRPr lang="fr-FR"/>
            </a:p>
          </p:txBody>
        </p:sp>
        <p:sp>
          <p:nvSpPr>
            <p:cNvPr id="26673" name="Line 50"/>
            <p:cNvSpPr>
              <a:spLocks noChangeShapeType="1"/>
            </p:cNvSpPr>
            <p:nvPr/>
          </p:nvSpPr>
          <p:spPr bwMode="auto">
            <a:xfrm>
              <a:off x="4155" y="3776"/>
              <a:ext cx="1" cy="204"/>
            </a:xfrm>
            <a:prstGeom prst="line">
              <a:avLst/>
            </a:prstGeom>
            <a:noFill/>
            <a:ln w="10" cap="rnd">
              <a:solidFill>
                <a:srgbClr val="000000"/>
              </a:solidFill>
              <a:round/>
              <a:headEnd/>
              <a:tailEnd/>
            </a:ln>
          </p:spPr>
          <p:txBody>
            <a:bodyPr/>
            <a:lstStyle/>
            <a:p>
              <a:endParaRPr lang="fr-FR"/>
            </a:p>
          </p:txBody>
        </p:sp>
        <p:sp>
          <p:nvSpPr>
            <p:cNvPr id="26674" name="Freeform 51"/>
            <p:cNvSpPr>
              <a:spLocks noEditPoints="1"/>
            </p:cNvSpPr>
            <p:nvPr/>
          </p:nvSpPr>
          <p:spPr bwMode="auto">
            <a:xfrm>
              <a:off x="2292" y="3578"/>
              <a:ext cx="76" cy="209"/>
            </a:xfrm>
            <a:custGeom>
              <a:avLst/>
              <a:gdLst>
                <a:gd name="T0" fmla="*/ 44 w 400"/>
                <a:gd name="T1" fmla="*/ 5 h 1473"/>
                <a:gd name="T2" fmla="*/ 44 w 400"/>
                <a:gd name="T3" fmla="*/ 162 h 1473"/>
                <a:gd name="T4" fmla="*/ 38 w 400"/>
                <a:gd name="T5" fmla="*/ 166 h 1473"/>
                <a:gd name="T6" fmla="*/ 32 w 400"/>
                <a:gd name="T7" fmla="*/ 162 h 1473"/>
                <a:gd name="T8" fmla="*/ 32 w 400"/>
                <a:gd name="T9" fmla="*/ 5 h 1473"/>
                <a:gd name="T10" fmla="*/ 38 w 400"/>
                <a:gd name="T11" fmla="*/ 0 h 1473"/>
                <a:gd name="T12" fmla="*/ 44 w 400"/>
                <a:gd name="T13" fmla="*/ 5 h 1473"/>
                <a:gd name="T14" fmla="*/ 76 w 400"/>
                <a:gd name="T15" fmla="*/ 152 h 1473"/>
                <a:gd name="T16" fmla="*/ 38 w 400"/>
                <a:gd name="T17" fmla="*/ 209 h 1473"/>
                <a:gd name="T18" fmla="*/ 0 w 400"/>
                <a:gd name="T19" fmla="*/ 152 h 1473"/>
                <a:gd name="T20" fmla="*/ 76 w 400"/>
                <a:gd name="T21" fmla="*/ 152 h 14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3"/>
                <a:gd name="T35" fmla="*/ 400 w 400"/>
                <a:gd name="T36" fmla="*/ 1473 h 14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3">
                  <a:moveTo>
                    <a:pt x="233" y="33"/>
                  </a:moveTo>
                  <a:lnTo>
                    <a:pt x="233" y="1140"/>
                  </a:lnTo>
                  <a:cubicBezTo>
                    <a:pt x="233" y="1159"/>
                    <a:pt x="218" y="1173"/>
                    <a:pt x="200" y="1173"/>
                  </a:cubicBezTo>
                  <a:cubicBezTo>
                    <a:pt x="181" y="1173"/>
                    <a:pt x="166" y="1159"/>
                    <a:pt x="166" y="1140"/>
                  </a:cubicBezTo>
                  <a:lnTo>
                    <a:pt x="166" y="33"/>
                  </a:lnTo>
                  <a:cubicBezTo>
                    <a:pt x="166" y="15"/>
                    <a:pt x="181" y="0"/>
                    <a:pt x="200" y="0"/>
                  </a:cubicBezTo>
                  <a:cubicBezTo>
                    <a:pt x="218" y="0"/>
                    <a:pt x="233" y="15"/>
                    <a:pt x="233" y="33"/>
                  </a:cubicBezTo>
                  <a:close/>
                  <a:moveTo>
                    <a:pt x="400" y="1073"/>
                  </a:moveTo>
                  <a:lnTo>
                    <a:pt x="200" y="1473"/>
                  </a:lnTo>
                  <a:lnTo>
                    <a:pt x="0" y="1073"/>
                  </a:lnTo>
                  <a:lnTo>
                    <a:pt x="400" y="1073"/>
                  </a:lnTo>
                  <a:close/>
                </a:path>
              </a:pathLst>
            </a:custGeom>
            <a:solidFill>
              <a:srgbClr val="000000"/>
            </a:solidFill>
            <a:ln w="3" cap="flat">
              <a:solidFill>
                <a:srgbClr val="000000"/>
              </a:solidFill>
              <a:prstDash val="solid"/>
              <a:bevel/>
              <a:headEnd/>
              <a:tailEnd/>
            </a:ln>
          </p:spPr>
          <p:txBody>
            <a:bodyPr/>
            <a:lstStyle/>
            <a:p>
              <a:endParaRPr lang="fr-FR"/>
            </a:p>
          </p:txBody>
        </p:sp>
        <p:sp>
          <p:nvSpPr>
            <p:cNvPr id="26675" name="Freeform 52"/>
            <p:cNvSpPr>
              <a:spLocks noEditPoints="1"/>
            </p:cNvSpPr>
            <p:nvPr/>
          </p:nvSpPr>
          <p:spPr bwMode="auto">
            <a:xfrm>
              <a:off x="3752" y="3578"/>
              <a:ext cx="76" cy="209"/>
            </a:xfrm>
            <a:custGeom>
              <a:avLst/>
              <a:gdLst>
                <a:gd name="T0" fmla="*/ 44 w 400"/>
                <a:gd name="T1" fmla="*/ 5 h 1473"/>
                <a:gd name="T2" fmla="*/ 44 w 400"/>
                <a:gd name="T3" fmla="*/ 162 h 1473"/>
                <a:gd name="T4" fmla="*/ 38 w 400"/>
                <a:gd name="T5" fmla="*/ 166 h 1473"/>
                <a:gd name="T6" fmla="*/ 32 w 400"/>
                <a:gd name="T7" fmla="*/ 162 h 1473"/>
                <a:gd name="T8" fmla="*/ 32 w 400"/>
                <a:gd name="T9" fmla="*/ 5 h 1473"/>
                <a:gd name="T10" fmla="*/ 38 w 400"/>
                <a:gd name="T11" fmla="*/ 0 h 1473"/>
                <a:gd name="T12" fmla="*/ 44 w 400"/>
                <a:gd name="T13" fmla="*/ 5 h 1473"/>
                <a:gd name="T14" fmla="*/ 76 w 400"/>
                <a:gd name="T15" fmla="*/ 152 h 1473"/>
                <a:gd name="T16" fmla="*/ 38 w 400"/>
                <a:gd name="T17" fmla="*/ 209 h 1473"/>
                <a:gd name="T18" fmla="*/ 0 w 400"/>
                <a:gd name="T19" fmla="*/ 152 h 1473"/>
                <a:gd name="T20" fmla="*/ 76 w 400"/>
                <a:gd name="T21" fmla="*/ 152 h 14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3"/>
                <a:gd name="T35" fmla="*/ 400 w 400"/>
                <a:gd name="T36" fmla="*/ 1473 h 14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3">
                  <a:moveTo>
                    <a:pt x="233" y="33"/>
                  </a:moveTo>
                  <a:lnTo>
                    <a:pt x="233" y="1140"/>
                  </a:lnTo>
                  <a:cubicBezTo>
                    <a:pt x="233" y="1159"/>
                    <a:pt x="218" y="1173"/>
                    <a:pt x="200" y="1173"/>
                  </a:cubicBezTo>
                  <a:cubicBezTo>
                    <a:pt x="181" y="1173"/>
                    <a:pt x="166" y="1159"/>
                    <a:pt x="166" y="1140"/>
                  </a:cubicBezTo>
                  <a:lnTo>
                    <a:pt x="166" y="33"/>
                  </a:lnTo>
                  <a:cubicBezTo>
                    <a:pt x="166" y="15"/>
                    <a:pt x="181" y="0"/>
                    <a:pt x="200" y="0"/>
                  </a:cubicBezTo>
                  <a:cubicBezTo>
                    <a:pt x="218" y="0"/>
                    <a:pt x="233" y="15"/>
                    <a:pt x="233" y="33"/>
                  </a:cubicBezTo>
                  <a:close/>
                  <a:moveTo>
                    <a:pt x="400" y="1073"/>
                  </a:moveTo>
                  <a:lnTo>
                    <a:pt x="200" y="1473"/>
                  </a:lnTo>
                  <a:lnTo>
                    <a:pt x="0" y="1073"/>
                  </a:lnTo>
                  <a:lnTo>
                    <a:pt x="400" y="1073"/>
                  </a:lnTo>
                  <a:close/>
                </a:path>
              </a:pathLst>
            </a:custGeom>
            <a:solidFill>
              <a:srgbClr val="000000"/>
            </a:solidFill>
            <a:ln w="3" cap="flat">
              <a:solidFill>
                <a:srgbClr val="000000"/>
              </a:solidFill>
              <a:prstDash val="solid"/>
              <a:bevel/>
              <a:headEnd/>
              <a:tailEnd/>
            </a:ln>
          </p:spPr>
          <p:txBody>
            <a:bodyPr/>
            <a:lstStyle/>
            <a:p>
              <a:endParaRPr lang="fr-FR"/>
            </a:p>
          </p:txBody>
        </p:sp>
        <p:sp>
          <p:nvSpPr>
            <p:cNvPr id="26676" name="Freeform 53"/>
            <p:cNvSpPr>
              <a:spLocks noEditPoints="1"/>
            </p:cNvSpPr>
            <p:nvPr/>
          </p:nvSpPr>
          <p:spPr bwMode="auto">
            <a:xfrm>
              <a:off x="7495" y="3578"/>
              <a:ext cx="76" cy="209"/>
            </a:xfrm>
            <a:custGeom>
              <a:avLst/>
              <a:gdLst>
                <a:gd name="T0" fmla="*/ 44 w 200"/>
                <a:gd name="T1" fmla="*/ 5 h 736"/>
                <a:gd name="T2" fmla="*/ 44 w 200"/>
                <a:gd name="T3" fmla="*/ 162 h 736"/>
                <a:gd name="T4" fmla="*/ 38 w 200"/>
                <a:gd name="T5" fmla="*/ 166 h 736"/>
                <a:gd name="T6" fmla="*/ 32 w 200"/>
                <a:gd name="T7" fmla="*/ 162 h 736"/>
                <a:gd name="T8" fmla="*/ 32 w 200"/>
                <a:gd name="T9" fmla="*/ 5 h 736"/>
                <a:gd name="T10" fmla="*/ 38 w 200"/>
                <a:gd name="T11" fmla="*/ 0 h 736"/>
                <a:gd name="T12" fmla="*/ 44 w 200"/>
                <a:gd name="T13" fmla="*/ 5 h 736"/>
                <a:gd name="T14" fmla="*/ 76 w 200"/>
                <a:gd name="T15" fmla="*/ 152 h 736"/>
                <a:gd name="T16" fmla="*/ 38 w 200"/>
                <a:gd name="T17" fmla="*/ 209 h 736"/>
                <a:gd name="T18" fmla="*/ 0 w 200"/>
                <a:gd name="T19" fmla="*/ 152 h 736"/>
                <a:gd name="T20" fmla="*/ 76 w 200"/>
                <a:gd name="T21" fmla="*/ 152 h 7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
                <a:gd name="T34" fmla="*/ 0 h 736"/>
                <a:gd name="T35" fmla="*/ 200 w 200"/>
                <a:gd name="T36" fmla="*/ 736 h 7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 h="736">
                  <a:moveTo>
                    <a:pt x="117" y="16"/>
                  </a:moveTo>
                  <a:lnTo>
                    <a:pt x="117" y="570"/>
                  </a:lnTo>
                  <a:cubicBezTo>
                    <a:pt x="117" y="579"/>
                    <a:pt x="109" y="586"/>
                    <a:pt x="100" y="586"/>
                  </a:cubicBezTo>
                  <a:cubicBezTo>
                    <a:pt x="91" y="586"/>
                    <a:pt x="83" y="579"/>
                    <a:pt x="83" y="570"/>
                  </a:cubicBezTo>
                  <a:lnTo>
                    <a:pt x="83" y="16"/>
                  </a:lnTo>
                  <a:cubicBezTo>
                    <a:pt x="83" y="7"/>
                    <a:pt x="91" y="0"/>
                    <a:pt x="100" y="0"/>
                  </a:cubicBezTo>
                  <a:cubicBezTo>
                    <a:pt x="109" y="0"/>
                    <a:pt x="117" y="7"/>
                    <a:pt x="117" y="16"/>
                  </a:cubicBezTo>
                  <a:close/>
                  <a:moveTo>
                    <a:pt x="200" y="536"/>
                  </a:moveTo>
                  <a:lnTo>
                    <a:pt x="100" y="736"/>
                  </a:lnTo>
                  <a:lnTo>
                    <a:pt x="0" y="536"/>
                  </a:lnTo>
                  <a:lnTo>
                    <a:pt x="200" y="536"/>
                  </a:lnTo>
                  <a:close/>
                </a:path>
              </a:pathLst>
            </a:custGeom>
            <a:solidFill>
              <a:srgbClr val="000000"/>
            </a:solidFill>
            <a:ln w="3" cap="flat">
              <a:solidFill>
                <a:srgbClr val="000000"/>
              </a:solidFill>
              <a:prstDash val="solid"/>
              <a:bevel/>
              <a:headEnd/>
              <a:tailEnd/>
            </a:ln>
          </p:spPr>
          <p:txBody>
            <a:bodyPr/>
            <a:lstStyle/>
            <a:p>
              <a:endParaRPr lang="fr-FR"/>
            </a:p>
          </p:txBody>
        </p:sp>
        <p:sp>
          <p:nvSpPr>
            <p:cNvPr id="26677" name="Freeform 54"/>
            <p:cNvSpPr>
              <a:spLocks noEditPoints="1"/>
            </p:cNvSpPr>
            <p:nvPr/>
          </p:nvSpPr>
          <p:spPr bwMode="auto">
            <a:xfrm>
              <a:off x="2292" y="3269"/>
              <a:ext cx="76" cy="210"/>
            </a:xfrm>
            <a:custGeom>
              <a:avLst/>
              <a:gdLst>
                <a:gd name="T0" fmla="*/ 44 w 400"/>
                <a:gd name="T1" fmla="*/ 5 h 1473"/>
                <a:gd name="T2" fmla="*/ 44 w 400"/>
                <a:gd name="T3" fmla="*/ 163 h 1473"/>
                <a:gd name="T4" fmla="*/ 38 w 400"/>
                <a:gd name="T5" fmla="*/ 167 h 1473"/>
                <a:gd name="T6" fmla="*/ 32 w 400"/>
                <a:gd name="T7" fmla="*/ 163 h 1473"/>
                <a:gd name="T8" fmla="*/ 32 w 400"/>
                <a:gd name="T9" fmla="*/ 5 h 1473"/>
                <a:gd name="T10" fmla="*/ 38 w 400"/>
                <a:gd name="T11" fmla="*/ 0 h 1473"/>
                <a:gd name="T12" fmla="*/ 44 w 400"/>
                <a:gd name="T13" fmla="*/ 5 h 1473"/>
                <a:gd name="T14" fmla="*/ 76 w 400"/>
                <a:gd name="T15" fmla="*/ 153 h 1473"/>
                <a:gd name="T16" fmla="*/ 38 w 400"/>
                <a:gd name="T17" fmla="*/ 210 h 1473"/>
                <a:gd name="T18" fmla="*/ 0 w 400"/>
                <a:gd name="T19" fmla="*/ 153 h 1473"/>
                <a:gd name="T20" fmla="*/ 76 w 400"/>
                <a:gd name="T21" fmla="*/ 153 h 14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3"/>
                <a:gd name="T35" fmla="*/ 400 w 400"/>
                <a:gd name="T36" fmla="*/ 1473 h 14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3">
                  <a:moveTo>
                    <a:pt x="233" y="33"/>
                  </a:moveTo>
                  <a:lnTo>
                    <a:pt x="233" y="1140"/>
                  </a:lnTo>
                  <a:cubicBezTo>
                    <a:pt x="233" y="1159"/>
                    <a:pt x="218" y="1173"/>
                    <a:pt x="200" y="1173"/>
                  </a:cubicBezTo>
                  <a:cubicBezTo>
                    <a:pt x="181" y="1173"/>
                    <a:pt x="166" y="1159"/>
                    <a:pt x="166" y="1140"/>
                  </a:cubicBezTo>
                  <a:lnTo>
                    <a:pt x="166" y="33"/>
                  </a:lnTo>
                  <a:cubicBezTo>
                    <a:pt x="166" y="15"/>
                    <a:pt x="181" y="0"/>
                    <a:pt x="200" y="0"/>
                  </a:cubicBezTo>
                  <a:cubicBezTo>
                    <a:pt x="218" y="0"/>
                    <a:pt x="233" y="15"/>
                    <a:pt x="233" y="33"/>
                  </a:cubicBezTo>
                  <a:close/>
                  <a:moveTo>
                    <a:pt x="400" y="1073"/>
                  </a:moveTo>
                  <a:lnTo>
                    <a:pt x="200" y="1473"/>
                  </a:lnTo>
                  <a:lnTo>
                    <a:pt x="0" y="1073"/>
                  </a:lnTo>
                  <a:lnTo>
                    <a:pt x="400" y="1073"/>
                  </a:lnTo>
                  <a:close/>
                </a:path>
              </a:pathLst>
            </a:custGeom>
            <a:solidFill>
              <a:srgbClr val="000000"/>
            </a:solidFill>
            <a:ln w="3" cap="flat">
              <a:solidFill>
                <a:srgbClr val="000000"/>
              </a:solidFill>
              <a:prstDash val="solid"/>
              <a:bevel/>
              <a:headEnd/>
              <a:tailEnd/>
            </a:ln>
          </p:spPr>
          <p:txBody>
            <a:bodyPr/>
            <a:lstStyle/>
            <a:p>
              <a:endParaRPr lang="fr-FR"/>
            </a:p>
          </p:txBody>
        </p:sp>
        <p:sp>
          <p:nvSpPr>
            <p:cNvPr id="26678" name="Freeform 55"/>
            <p:cNvSpPr>
              <a:spLocks noEditPoints="1"/>
            </p:cNvSpPr>
            <p:nvPr/>
          </p:nvSpPr>
          <p:spPr bwMode="auto">
            <a:xfrm>
              <a:off x="2657" y="3269"/>
              <a:ext cx="76" cy="210"/>
            </a:xfrm>
            <a:custGeom>
              <a:avLst/>
              <a:gdLst>
                <a:gd name="T0" fmla="*/ 44 w 400"/>
                <a:gd name="T1" fmla="*/ 5 h 1473"/>
                <a:gd name="T2" fmla="*/ 44 w 400"/>
                <a:gd name="T3" fmla="*/ 163 h 1473"/>
                <a:gd name="T4" fmla="*/ 38 w 400"/>
                <a:gd name="T5" fmla="*/ 167 h 1473"/>
                <a:gd name="T6" fmla="*/ 32 w 400"/>
                <a:gd name="T7" fmla="*/ 163 h 1473"/>
                <a:gd name="T8" fmla="*/ 32 w 400"/>
                <a:gd name="T9" fmla="*/ 5 h 1473"/>
                <a:gd name="T10" fmla="*/ 38 w 400"/>
                <a:gd name="T11" fmla="*/ 0 h 1473"/>
                <a:gd name="T12" fmla="*/ 44 w 400"/>
                <a:gd name="T13" fmla="*/ 5 h 1473"/>
                <a:gd name="T14" fmla="*/ 76 w 400"/>
                <a:gd name="T15" fmla="*/ 153 h 1473"/>
                <a:gd name="T16" fmla="*/ 38 w 400"/>
                <a:gd name="T17" fmla="*/ 210 h 1473"/>
                <a:gd name="T18" fmla="*/ 0 w 400"/>
                <a:gd name="T19" fmla="*/ 153 h 1473"/>
                <a:gd name="T20" fmla="*/ 76 w 400"/>
                <a:gd name="T21" fmla="*/ 153 h 14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3"/>
                <a:gd name="T35" fmla="*/ 400 w 400"/>
                <a:gd name="T36" fmla="*/ 1473 h 14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3">
                  <a:moveTo>
                    <a:pt x="233" y="33"/>
                  </a:moveTo>
                  <a:lnTo>
                    <a:pt x="233" y="1140"/>
                  </a:lnTo>
                  <a:cubicBezTo>
                    <a:pt x="233" y="1159"/>
                    <a:pt x="218" y="1173"/>
                    <a:pt x="200" y="1173"/>
                  </a:cubicBezTo>
                  <a:cubicBezTo>
                    <a:pt x="181" y="1173"/>
                    <a:pt x="166" y="1159"/>
                    <a:pt x="166" y="1140"/>
                  </a:cubicBezTo>
                  <a:lnTo>
                    <a:pt x="166" y="33"/>
                  </a:lnTo>
                  <a:cubicBezTo>
                    <a:pt x="166" y="15"/>
                    <a:pt x="181" y="0"/>
                    <a:pt x="200" y="0"/>
                  </a:cubicBezTo>
                  <a:cubicBezTo>
                    <a:pt x="218" y="0"/>
                    <a:pt x="233" y="15"/>
                    <a:pt x="233" y="33"/>
                  </a:cubicBezTo>
                  <a:close/>
                  <a:moveTo>
                    <a:pt x="400" y="1073"/>
                  </a:moveTo>
                  <a:lnTo>
                    <a:pt x="200" y="1473"/>
                  </a:lnTo>
                  <a:lnTo>
                    <a:pt x="0" y="1073"/>
                  </a:lnTo>
                  <a:lnTo>
                    <a:pt x="400" y="1073"/>
                  </a:lnTo>
                  <a:close/>
                </a:path>
              </a:pathLst>
            </a:custGeom>
            <a:solidFill>
              <a:srgbClr val="000000"/>
            </a:solidFill>
            <a:ln w="3" cap="flat">
              <a:solidFill>
                <a:srgbClr val="000000"/>
              </a:solidFill>
              <a:prstDash val="solid"/>
              <a:bevel/>
              <a:headEnd/>
              <a:tailEnd/>
            </a:ln>
          </p:spPr>
          <p:txBody>
            <a:bodyPr/>
            <a:lstStyle/>
            <a:p>
              <a:endParaRPr lang="fr-FR"/>
            </a:p>
          </p:txBody>
        </p:sp>
        <p:sp>
          <p:nvSpPr>
            <p:cNvPr id="26679" name="Freeform 56"/>
            <p:cNvSpPr>
              <a:spLocks noEditPoints="1"/>
            </p:cNvSpPr>
            <p:nvPr/>
          </p:nvSpPr>
          <p:spPr bwMode="auto">
            <a:xfrm>
              <a:off x="3022" y="3269"/>
              <a:ext cx="76" cy="210"/>
            </a:xfrm>
            <a:custGeom>
              <a:avLst/>
              <a:gdLst>
                <a:gd name="T0" fmla="*/ 44 w 400"/>
                <a:gd name="T1" fmla="*/ 5 h 1473"/>
                <a:gd name="T2" fmla="*/ 44 w 400"/>
                <a:gd name="T3" fmla="*/ 163 h 1473"/>
                <a:gd name="T4" fmla="*/ 38 w 400"/>
                <a:gd name="T5" fmla="*/ 167 h 1473"/>
                <a:gd name="T6" fmla="*/ 32 w 400"/>
                <a:gd name="T7" fmla="*/ 163 h 1473"/>
                <a:gd name="T8" fmla="*/ 32 w 400"/>
                <a:gd name="T9" fmla="*/ 5 h 1473"/>
                <a:gd name="T10" fmla="*/ 38 w 400"/>
                <a:gd name="T11" fmla="*/ 0 h 1473"/>
                <a:gd name="T12" fmla="*/ 44 w 400"/>
                <a:gd name="T13" fmla="*/ 5 h 1473"/>
                <a:gd name="T14" fmla="*/ 76 w 400"/>
                <a:gd name="T15" fmla="*/ 153 h 1473"/>
                <a:gd name="T16" fmla="*/ 38 w 400"/>
                <a:gd name="T17" fmla="*/ 210 h 1473"/>
                <a:gd name="T18" fmla="*/ 0 w 400"/>
                <a:gd name="T19" fmla="*/ 153 h 1473"/>
                <a:gd name="T20" fmla="*/ 76 w 400"/>
                <a:gd name="T21" fmla="*/ 153 h 14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3"/>
                <a:gd name="T35" fmla="*/ 400 w 400"/>
                <a:gd name="T36" fmla="*/ 1473 h 14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3">
                  <a:moveTo>
                    <a:pt x="233" y="33"/>
                  </a:moveTo>
                  <a:lnTo>
                    <a:pt x="233" y="1140"/>
                  </a:lnTo>
                  <a:cubicBezTo>
                    <a:pt x="233" y="1159"/>
                    <a:pt x="218" y="1173"/>
                    <a:pt x="200" y="1173"/>
                  </a:cubicBezTo>
                  <a:cubicBezTo>
                    <a:pt x="181" y="1173"/>
                    <a:pt x="166" y="1159"/>
                    <a:pt x="166" y="1140"/>
                  </a:cubicBezTo>
                  <a:lnTo>
                    <a:pt x="166" y="33"/>
                  </a:lnTo>
                  <a:cubicBezTo>
                    <a:pt x="166" y="15"/>
                    <a:pt x="181" y="0"/>
                    <a:pt x="200" y="0"/>
                  </a:cubicBezTo>
                  <a:cubicBezTo>
                    <a:pt x="218" y="0"/>
                    <a:pt x="233" y="15"/>
                    <a:pt x="233" y="33"/>
                  </a:cubicBezTo>
                  <a:close/>
                  <a:moveTo>
                    <a:pt x="400" y="1073"/>
                  </a:moveTo>
                  <a:lnTo>
                    <a:pt x="200" y="1473"/>
                  </a:lnTo>
                  <a:lnTo>
                    <a:pt x="0" y="1073"/>
                  </a:lnTo>
                  <a:lnTo>
                    <a:pt x="400" y="1073"/>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0" name="Freeform 57"/>
            <p:cNvSpPr>
              <a:spLocks noEditPoints="1"/>
            </p:cNvSpPr>
            <p:nvPr/>
          </p:nvSpPr>
          <p:spPr bwMode="auto">
            <a:xfrm>
              <a:off x="3387" y="3269"/>
              <a:ext cx="76" cy="210"/>
            </a:xfrm>
            <a:custGeom>
              <a:avLst/>
              <a:gdLst>
                <a:gd name="T0" fmla="*/ 44 w 400"/>
                <a:gd name="T1" fmla="*/ 5 h 1473"/>
                <a:gd name="T2" fmla="*/ 44 w 400"/>
                <a:gd name="T3" fmla="*/ 163 h 1473"/>
                <a:gd name="T4" fmla="*/ 38 w 400"/>
                <a:gd name="T5" fmla="*/ 167 h 1473"/>
                <a:gd name="T6" fmla="*/ 32 w 400"/>
                <a:gd name="T7" fmla="*/ 163 h 1473"/>
                <a:gd name="T8" fmla="*/ 32 w 400"/>
                <a:gd name="T9" fmla="*/ 5 h 1473"/>
                <a:gd name="T10" fmla="*/ 38 w 400"/>
                <a:gd name="T11" fmla="*/ 0 h 1473"/>
                <a:gd name="T12" fmla="*/ 44 w 400"/>
                <a:gd name="T13" fmla="*/ 5 h 1473"/>
                <a:gd name="T14" fmla="*/ 76 w 400"/>
                <a:gd name="T15" fmla="*/ 153 h 1473"/>
                <a:gd name="T16" fmla="*/ 38 w 400"/>
                <a:gd name="T17" fmla="*/ 210 h 1473"/>
                <a:gd name="T18" fmla="*/ 0 w 400"/>
                <a:gd name="T19" fmla="*/ 153 h 1473"/>
                <a:gd name="T20" fmla="*/ 76 w 400"/>
                <a:gd name="T21" fmla="*/ 153 h 14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3"/>
                <a:gd name="T35" fmla="*/ 400 w 400"/>
                <a:gd name="T36" fmla="*/ 1473 h 14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3">
                  <a:moveTo>
                    <a:pt x="233" y="33"/>
                  </a:moveTo>
                  <a:lnTo>
                    <a:pt x="233" y="1140"/>
                  </a:lnTo>
                  <a:cubicBezTo>
                    <a:pt x="233" y="1159"/>
                    <a:pt x="218" y="1173"/>
                    <a:pt x="200" y="1173"/>
                  </a:cubicBezTo>
                  <a:cubicBezTo>
                    <a:pt x="181" y="1173"/>
                    <a:pt x="166" y="1159"/>
                    <a:pt x="166" y="1140"/>
                  </a:cubicBezTo>
                  <a:lnTo>
                    <a:pt x="166" y="33"/>
                  </a:lnTo>
                  <a:cubicBezTo>
                    <a:pt x="166" y="15"/>
                    <a:pt x="181" y="0"/>
                    <a:pt x="200" y="0"/>
                  </a:cubicBezTo>
                  <a:cubicBezTo>
                    <a:pt x="218" y="0"/>
                    <a:pt x="233" y="15"/>
                    <a:pt x="233" y="33"/>
                  </a:cubicBezTo>
                  <a:close/>
                  <a:moveTo>
                    <a:pt x="400" y="1073"/>
                  </a:moveTo>
                  <a:lnTo>
                    <a:pt x="200" y="1473"/>
                  </a:lnTo>
                  <a:lnTo>
                    <a:pt x="0" y="1073"/>
                  </a:lnTo>
                  <a:lnTo>
                    <a:pt x="400" y="1073"/>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1" name="Freeform 58"/>
            <p:cNvSpPr>
              <a:spLocks noEditPoints="1"/>
            </p:cNvSpPr>
            <p:nvPr/>
          </p:nvSpPr>
          <p:spPr bwMode="auto">
            <a:xfrm>
              <a:off x="3752" y="3269"/>
              <a:ext cx="76" cy="210"/>
            </a:xfrm>
            <a:custGeom>
              <a:avLst/>
              <a:gdLst>
                <a:gd name="T0" fmla="*/ 44 w 400"/>
                <a:gd name="T1" fmla="*/ 5 h 1473"/>
                <a:gd name="T2" fmla="*/ 44 w 400"/>
                <a:gd name="T3" fmla="*/ 163 h 1473"/>
                <a:gd name="T4" fmla="*/ 38 w 400"/>
                <a:gd name="T5" fmla="*/ 167 h 1473"/>
                <a:gd name="T6" fmla="*/ 32 w 400"/>
                <a:gd name="T7" fmla="*/ 163 h 1473"/>
                <a:gd name="T8" fmla="*/ 32 w 400"/>
                <a:gd name="T9" fmla="*/ 5 h 1473"/>
                <a:gd name="T10" fmla="*/ 38 w 400"/>
                <a:gd name="T11" fmla="*/ 0 h 1473"/>
                <a:gd name="T12" fmla="*/ 44 w 400"/>
                <a:gd name="T13" fmla="*/ 5 h 1473"/>
                <a:gd name="T14" fmla="*/ 76 w 400"/>
                <a:gd name="T15" fmla="*/ 153 h 1473"/>
                <a:gd name="T16" fmla="*/ 38 w 400"/>
                <a:gd name="T17" fmla="*/ 210 h 1473"/>
                <a:gd name="T18" fmla="*/ 0 w 400"/>
                <a:gd name="T19" fmla="*/ 153 h 1473"/>
                <a:gd name="T20" fmla="*/ 76 w 400"/>
                <a:gd name="T21" fmla="*/ 153 h 14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3"/>
                <a:gd name="T35" fmla="*/ 400 w 400"/>
                <a:gd name="T36" fmla="*/ 1473 h 14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3">
                  <a:moveTo>
                    <a:pt x="233" y="33"/>
                  </a:moveTo>
                  <a:lnTo>
                    <a:pt x="233" y="1140"/>
                  </a:lnTo>
                  <a:cubicBezTo>
                    <a:pt x="233" y="1159"/>
                    <a:pt x="218" y="1173"/>
                    <a:pt x="200" y="1173"/>
                  </a:cubicBezTo>
                  <a:cubicBezTo>
                    <a:pt x="181" y="1173"/>
                    <a:pt x="166" y="1159"/>
                    <a:pt x="166" y="1140"/>
                  </a:cubicBezTo>
                  <a:lnTo>
                    <a:pt x="166" y="33"/>
                  </a:lnTo>
                  <a:cubicBezTo>
                    <a:pt x="166" y="15"/>
                    <a:pt x="181" y="0"/>
                    <a:pt x="200" y="0"/>
                  </a:cubicBezTo>
                  <a:cubicBezTo>
                    <a:pt x="218" y="0"/>
                    <a:pt x="233" y="15"/>
                    <a:pt x="233" y="33"/>
                  </a:cubicBezTo>
                  <a:close/>
                  <a:moveTo>
                    <a:pt x="400" y="1073"/>
                  </a:moveTo>
                  <a:lnTo>
                    <a:pt x="200" y="1473"/>
                  </a:lnTo>
                  <a:lnTo>
                    <a:pt x="0" y="1073"/>
                  </a:lnTo>
                  <a:lnTo>
                    <a:pt x="400" y="1073"/>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2" name="Freeform 59"/>
            <p:cNvSpPr>
              <a:spLocks noEditPoints="1"/>
            </p:cNvSpPr>
            <p:nvPr/>
          </p:nvSpPr>
          <p:spPr bwMode="auto">
            <a:xfrm>
              <a:off x="4117" y="3269"/>
              <a:ext cx="76" cy="210"/>
            </a:xfrm>
            <a:custGeom>
              <a:avLst/>
              <a:gdLst>
                <a:gd name="T0" fmla="*/ 44 w 400"/>
                <a:gd name="T1" fmla="*/ 5 h 1473"/>
                <a:gd name="T2" fmla="*/ 44 w 400"/>
                <a:gd name="T3" fmla="*/ 163 h 1473"/>
                <a:gd name="T4" fmla="*/ 38 w 400"/>
                <a:gd name="T5" fmla="*/ 167 h 1473"/>
                <a:gd name="T6" fmla="*/ 32 w 400"/>
                <a:gd name="T7" fmla="*/ 163 h 1473"/>
                <a:gd name="T8" fmla="*/ 32 w 400"/>
                <a:gd name="T9" fmla="*/ 5 h 1473"/>
                <a:gd name="T10" fmla="*/ 38 w 400"/>
                <a:gd name="T11" fmla="*/ 0 h 1473"/>
                <a:gd name="T12" fmla="*/ 44 w 400"/>
                <a:gd name="T13" fmla="*/ 5 h 1473"/>
                <a:gd name="T14" fmla="*/ 76 w 400"/>
                <a:gd name="T15" fmla="*/ 153 h 1473"/>
                <a:gd name="T16" fmla="*/ 38 w 400"/>
                <a:gd name="T17" fmla="*/ 210 h 1473"/>
                <a:gd name="T18" fmla="*/ 0 w 400"/>
                <a:gd name="T19" fmla="*/ 153 h 1473"/>
                <a:gd name="T20" fmla="*/ 76 w 400"/>
                <a:gd name="T21" fmla="*/ 153 h 14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3"/>
                <a:gd name="T35" fmla="*/ 400 w 400"/>
                <a:gd name="T36" fmla="*/ 1473 h 14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3">
                  <a:moveTo>
                    <a:pt x="233" y="33"/>
                  </a:moveTo>
                  <a:lnTo>
                    <a:pt x="233" y="1140"/>
                  </a:lnTo>
                  <a:cubicBezTo>
                    <a:pt x="233" y="1159"/>
                    <a:pt x="218" y="1173"/>
                    <a:pt x="200" y="1173"/>
                  </a:cubicBezTo>
                  <a:cubicBezTo>
                    <a:pt x="181" y="1173"/>
                    <a:pt x="166" y="1159"/>
                    <a:pt x="166" y="1140"/>
                  </a:cubicBezTo>
                  <a:lnTo>
                    <a:pt x="166" y="33"/>
                  </a:lnTo>
                  <a:cubicBezTo>
                    <a:pt x="166" y="15"/>
                    <a:pt x="181" y="0"/>
                    <a:pt x="200" y="0"/>
                  </a:cubicBezTo>
                  <a:cubicBezTo>
                    <a:pt x="218" y="0"/>
                    <a:pt x="233" y="15"/>
                    <a:pt x="233" y="33"/>
                  </a:cubicBezTo>
                  <a:close/>
                  <a:moveTo>
                    <a:pt x="400" y="1073"/>
                  </a:moveTo>
                  <a:lnTo>
                    <a:pt x="200" y="1473"/>
                  </a:lnTo>
                  <a:lnTo>
                    <a:pt x="0" y="1073"/>
                  </a:lnTo>
                  <a:lnTo>
                    <a:pt x="400" y="1073"/>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3" name="Freeform 60"/>
            <p:cNvSpPr>
              <a:spLocks noEditPoints="1"/>
            </p:cNvSpPr>
            <p:nvPr/>
          </p:nvSpPr>
          <p:spPr bwMode="auto">
            <a:xfrm>
              <a:off x="7495" y="3270"/>
              <a:ext cx="76" cy="209"/>
            </a:xfrm>
            <a:custGeom>
              <a:avLst/>
              <a:gdLst>
                <a:gd name="T0" fmla="*/ 44 w 200"/>
                <a:gd name="T1" fmla="*/ 5 h 736"/>
                <a:gd name="T2" fmla="*/ 44 w 200"/>
                <a:gd name="T3" fmla="*/ 162 h 736"/>
                <a:gd name="T4" fmla="*/ 38 w 200"/>
                <a:gd name="T5" fmla="*/ 166 h 736"/>
                <a:gd name="T6" fmla="*/ 32 w 200"/>
                <a:gd name="T7" fmla="*/ 162 h 736"/>
                <a:gd name="T8" fmla="*/ 32 w 200"/>
                <a:gd name="T9" fmla="*/ 5 h 736"/>
                <a:gd name="T10" fmla="*/ 38 w 200"/>
                <a:gd name="T11" fmla="*/ 0 h 736"/>
                <a:gd name="T12" fmla="*/ 44 w 200"/>
                <a:gd name="T13" fmla="*/ 5 h 736"/>
                <a:gd name="T14" fmla="*/ 76 w 200"/>
                <a:gd name="T15" fmla="*/ 152 h 736"/>
                <a:gd name="T16" fmla="*/ 38 w 200"/>
                <a:gd name="T17" fmla="*/ 209 h 736"/>
                <a:gd name="T18" fmla="*/ 0 w 200"/>
                <a:gd name="T19" fmla="*/ 152 h 736"/>
                <a:gd name="T20" fmla="*/ 76 w 200"/>
                <a:gd name="T21" fmla="*/ 152 h 7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
                <a:gd name="T34" fmla="*/ 0 h 736"/>
                <a:gd name="T35" fmla="*/ 200 w 200"/>
                <a:gd name="T36" fmla="*/ 736 h 7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 h="736">
                  <a:moveTo>
                    <a:pt x="117" y="16"/>
                  </a:moveTo>
                  <a:lnTo>
                    <a:pt x="117" y="570"/>
                  </a:lnTo>
                  <a:cubicBezTo>
                    <a:pt x="117" y="579"/>
                    <a:pt x="109" y="586"/>
                    <a:pt x="100" y="586"/>
                  </a:cubicBezTo>
                  <a:cubicBezTo>
                    <a:pt x="91" y="586"/>
                    <a:pt x="83" y="579"/>
                    <a:pt x="83" y="570"/>
                  </a:cubicBezTo>
                  <a:lnTo>
                    <a:pt x="83" y="16"/>
                  </a:lnTo>
                  <a:cubicBezTo>
                    <a:pt x="83" y="7"/>
                    <a:pt x="91" y="0"/>
                    <a:pt x="100" y="0"/>
                  </a:cubicBezTo>
                  <a:cubicBezTo>
                    <a:pt x="109" y="0"/>
                    <a:pt x="117" y="7"/>
                    <a:pt x="117" y="16"/>
                  </a:cubicBezTo>
                  <a:close/>
                  <a:moveTo>
                    <a:pt x="200" y="536"/>
                  </a:moveTo>
                  <a:lnTo>
                    <a:pt x="100" y="736"/>
                  </a:lnTo>
                  <a:lnTo>
                    <a:pt x="0" y="536"/>
                  </a:lnTo>
                  <a:lnTo>
                    <a:pt x="200" y="536"/>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4" name="Freeform 61"/>
            <p:cNvSpPr>
              <a:spLocks noEditPoints="1"/>
            </p:cNvSpPr>
            <p:nvPr/>
          </p:nvSpPr>
          <p:spPr bwMode="auto">
            <a:xfrm>
              <a:off x="7860" y="3270"/>
              <a:ext cx="76" cy="209"/>
            </a:xfrm>
            <a:custGeom>
              <a:avLst/>
              <a:gdLst>
                <a:gd name="T0" fmla="*/ 44 w 200"/>
                <a:gd name="T1" fmla="*/ 5 h 736"/>
                <a:gd name="T2" fmla="*/ 44 w 200"/>
                <a:gd name="T3" fmla="*/ 162 h 736"/>
                <a:gd name="T4" fmla="*/ 38 w 200"/>
                <a:gd name="T5" fmla="*/ 166 h 736"/>
                <a:gd name="T6" fmla="*/ 32 w 200"/>
                <a:gd name="T7" fmla="*/ 162 h 736"/>
                <a:gd name="T8" fmla="*/ 32 w 200"/>
                <a:gd name="T9" fmla="*/ 5 h 736"/>
                <a:gd name="T10" fmla="*/ 38 w 200"/>
                <a:gd name="T11" fmla="*/ 0 h 736"/>
                <a:gd name="T12" fmla="*/ 44 w 200"/>
                <a:gd name="T13" fmla="*/ 5 h 736"/>
                <a:gd name="T14" fmla="*/ 76 w 200"/>
                <a:gd name="T15" fmla="*/ 152 h 736"/>
                <a:gd name="T16" fmla="*/ 38 w 200"/>
                <a:gd name="T17" fmla="*/ 209 h 736"/>
                <a:gd name="T18" fmla="*/ 0 w 200"/>
                <a:gd name="T19" fmla="*/ 152 h 736"/>
                <a:gd name="T20" fmla="*/ 76 w 200"/>
                <a:gd name="T21" fmla="*/ 152 h 7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
                <a:gd name="T34" fmla="*/ 0 h 736"/>
                <a:gd name="T35" fmla="*/ 200 w 200"/>
                <a:gd name="T36" fmla="*/ 736 h 7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 h="736">
                  <a:moveTo>
                    <a:pt x="117" y="16"/>
                  </a:moveTo>
                  <a:lnTo>
                    <a:pt x="117" y="570"/>
                  </a:lnTo>
                  <a:cubicBezTo>
                    <a:pt x="117" y="579"/>
                    <a:pt x="109" y="586"/>
                    <a:pt x="100" y="586"/>
                  </a:cubicBezTo>
                  <a:cubicBezTo>
                    <a:pt x="91" y="586"/>
                    <a:pt x="83" y="579"/>
                    <a:pt x="83" y="570"/>
                  </a:cubicBezTo>
                  <a:lnTo>
                    <a:pt x="83" y="16"/>
                  </a:lnTo>
                  <a:cubicBezTo>
                    <a:pt x="83" y="7"/>
                    <a:pt x="91" y="0"/>
                    <a:pt x="100" y="0"/>
                  </a:cubicBezTo>
                  <a:cubicBezTo>
                    <a:pt x="109" y="0"/>
                    <a:pt x="117" y="7"/>
                    <a:pt x="117" y="16"/>
                  </a:cubicBezTo>
                  <a:close/>
                  <a:moveTo>
                    <a:pt x="200" y="536"/>
                  </a:moveTo>
                  <a:lnTo>
                    <a:pt x="100" y="736"/>
                  </a:lnTo>
                  <a:lnTo>
                    <a:pt x="0" y="536"/>
                  </a:lnTo>
                  <a:lnTo>
                    <a:pt x="200" y="536"/>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5" name="Freeform 62"/>
            <p:cNvSpPr>
              <a:spLocks noEditPoints="1"/>
            </p:cNvSpPr>
            <p:nvPr/>
          </p:nvSpPr>
          <p:spPr bwMode="auto">
            <a:xfrm>
              <a:off x="2292" y="3013"/>
              <a:ext cx="76" cy="209"/>
            </a:xfrm>
            <a:custGeom>
              <a:avLst/>
              <a:gdLst>
                <a:gd name="T0" fmla="*/ 44 w 400"/>
                <a:gd name="T1" fmla="*/ 5 h 1474"/>
                <a:gd name="T2" fmla="*/ 44 w 400"/>
                <a:gd name="T3" fmla="*/ 162 h 1474"/>
                <a:gd name="T4" fmla="*/ 38 w 400"/>
                <a:gd name="T5" fmla="*/ 166 h 1474"/>
                <a:gd name="T6" fmla="*/ 32 w 400"/>
                <a:gd name="T7" fmla="*/ 162 h 1474"/>
                <a:gd name="T8" fmla="*/ 32 w 400"/>
                <a:gd name="T9" fmla="*/ 5 h 1474"/>
                <a:gd name="T10" fmla="*/ 38 w 400"/>
                <a:gd name="T11" fmla="*/ 0 h 1474"/>
                <a:gd name="T12" fmla="*/ 44 w 400"/>
                <a:gd name="T13" fmla="*/ 5 h 1474"/>
                <a:gd name="T14" fmla="*/ 76 w 400"/>
                <a:gd name="T15" fmla="*/ 152 h 1474"/>
                <a:gd name="T16" fmla="*/ 38 w 400"/>
                <a:gd name="T17" fmla="*/ 209 h 1474"/>
                <a:gd name="T18" fmla="*/ 0 w 400"/>
                <a:gd name="T19" fmla="*/ 152 h 1474"/>
                <a:gd name="T20" fmla="*/ 76 w 400"/>
                <a:gd name="T21" fmla="*/ 152 h 14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4"/>
                <a:gd name="T35" fmla="*/ 400 w 400"/>
                <a:gd name="T36" fmla="*/ 1474 h 14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4">
                  <a:moveTo>
                    <a:pt x="233" y="34"/>
                  </a:moveTo>
                  <a:lnTo>
                    <a:pt x="233" y="1140"/>
                  </a:lnTo>
                  <a:cubicBezTo>
                    <a:pt x="233" y="1159"/>
                    <a:pt x="218" y="1174"/>
                    <a:pt x="200" y="1174"/>
                  </a:cubicBezTo>
                  <a:cubicBezTo>
                    <a:pt x="181" y="1174"/>
                    <a:pt x="166" y="1159"/>
                    <a:pt x="166" y="1140"/>
                  </a:cubicBezTo>
                  <a:lnTo>
                    <a:pt x="166" y="34"/>
                  </a:lnTo>
                  <a:cubicBezTo>
                    <a:pt x="166" y="15"/>
                    <a:pt x="181" y="0"/>
                    <a:pt x="200" y="0"/>
                  </a:cubicBezTo>
                  <a:cubicBezTo>
                    <a:pt x="218" y="0"/>
                    <a:pt x="233" y="15"/>
                    <a:pt x="233" y="34"/>
                  </a:cubicBezTo>
                  <a:close/>
                  <a:moveTo>
                    <a:pt x="400" y="1074"/>
                  </a:moveTo>
                  <a:lnTo>
                    <a:pt x="200" y="1474"/>
                  </a:lnTo>
                  <a:lnTo>
                    <a:pt x="0" y="1074"/>
                  </a:lnTo>
                  <a:lnTo>
                    <a:pt x="400" y="1074"/>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6" name="Freeform 63"/>
            <p:cNvSpPr>
              <a:spLocks noEditPoints="1"/>
            </p:cNvSpPr>
            <p:nvPr/>
          </p:nvSpPr>
          <p:spPr bwMode="auto">
            <a:xfrm>
              <a:off x="3752" y="3013"/>
              <a:ext cx="76" cy="209"/>
            </a:xfrm>
            <a:custGeom>
              <a:avLst/>
              <a:gdLst>
                <a:gd name="T0" fmla="*/ 44 w 400"/>
                <a:gd name="T1" fmla="*/ 5 h 1474"/>
                <a:gd name="T2" fmla="*/ 44 w 400"/>
                <a:gd name="T3" fmla="*/ 162 h 1474"/>
                <a:gd name="T4" fmla="*/ 38 w 400"/>
                <a:gd name="T5" fmla="*/ 166 h 1474"/>
                <a:gd name="T6" fmla="*/ 32 w 400"/>
                <a:gd name="T7" fmla="*/ 162 h 1474"/>
                <a:gd name="T8" fmla="*/ 32 w 400"/>
                <a:gd name="T9" fmla="*/ 5 h 1474"/>
                <a:gd name="T10" fmla="*/ 38 w 400"/>
                <a:gd name="T11" fmla="*/ 0 h 1474"/>
                <a:gd name="T12" fmla="*/ 44 w 400"/>
                <a:gd name="T13" fmla="*/ 5 h 1474"/>
                <a:gd name="T14" fmla="*/ 76 w 400"/>
                <a:gd name="T15" fmla="*/ 152 h 1474"/>
                <a:gd name="T16" fmla="*/ 38 w 400"/>
                <a:gd name="T17" fmla="*/ 209 h 1474"/>
                <a:gd name="T18" fmla="*/ 0 w 400"/>
                <a:gd name="T19" fmla="*/ 152 h 1474"/>
                <a:gd name="T20" fmla="*/ 76 w 400"/>
                <a:gd name="T21" fmla="*/ 152 h 14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4"/>
                <a:gd name="T35" fmla="*/ 400 w 400"/>
                <a:gd name="T36" fmla="*/ 1474 h 14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4">
                  <a:moveTo>
                    <a:pt x="233" y="34"/>
                  </a:moveTo>
                  <a:lnTo>
                    <a:pt x="233" y="1140"/>
                  </a:lnTo>
                  <a:cubicBezTo>
                    <a:pt x="233" y="1159"/>
                    <a:pt x="218" y="1174"/>
                    <a:pt x="200" y="1174"/>
                  </a:cubicBezTo>
                  <a:cubicBezTo>
                    <a:pt x="181" y="1174"/>
                    <a:pt x="166" y="1159"/>
                    <a:pt x="166" y="1140"/>
                  </a:cubicBezTo>
                  <a:lnTo>
                    <a:pt x="166" y="34"/>
                  </a:lnTo>
                  <a:cubicBezTo>
                    <a:pt x="166" y="15"/>
                    <a:pt x="181" y="0"/>
                    <a:pt x="200" y="0"/>
                  </a:cubicBezTo>
                  <a:cubicBezTo>
                    <a:pt x="218" y="0"/>
                    <a:pt x="233" y="15"/>
                    <a:pt x="233" y="34"/>
                  </a:cubicBezTo>
                  <a:close/>
                  <a:moveTo>
                    <a:pt x="400" y="1074"/>
                  </a:moveTo>
                  <a:lnTo>
                    <a:pt x="200" y="1474"/>
                  </a:lnTo>
                  <a:lnTo>
                    <a:pt x="0" y="1074"/>
                  </a:lnTo>
                  <a:lnTo>
                    <a:pt x="400" y="1074"/>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7" name="Freeform 64"/>
            <p:cNvSpPr>
              <a:spLocks noEditPoints="1"/>
            </p:cNvSpPr>
            <p:nvPr/>
          </p:nvSpPr>
          <p:spPr bwMode="auto">
            <a:xfrm>
              <a:off x="3022" y="3013"/>
              <a:ext cx="76" cy="209"/>
            </a:xfrm>
            <a:custGeom>
              <a:avLst/>
              <a:gdLst>
                <a:gd name="T0" fmla="*/ 44 w 400"/>
                <a:gd name="T1" fmla="*/ 5 h 1474"/>
                <a:gd name="T2" fmla="*/ 44 w 400"/>
                <a:gd name="T3" fmla="*/ 162 h 1474"/>
                <a:gd name="T4" fmla="*/ 38 w 400"/>
                <a:gd name="T5" fmla="*/ 166 h 1474"/>
                <a:gd name="T6" fmla="*/ 32 w 400"/>
                <a:gd name="T7" fmla="*/ 162 h 1474"/>
                <a:gd name="T8" fmla="*/ 32 w 400"/>
                <a:gd name="T9" fmla="*/ 5 h 1474"/>
                <a:gd name="T10" fmla="*/ 38 w 400"/>
                <a:gd name="T11" fmla="*/ 0 h 1474"/>
                <a:gd name="T12" fmla="*/ 44 w 400"/>
                <a:gd name="T13" fmla="*/ 5 h 1474"/>
                <a:gd name="T14" fmla="*/ 76 w 400"/>
                <a:gd name="T15" fmla="*/ 152 h 1474"/>
                <a:gd name="T16" fmla="*/ 38 w 400"/>
                <a:gd name="T17" fmla="*/ 209 h 1474"/>
                <a:gd name="T18" fmla="*/ 0 w 400"/>
                <a:gd name="T19" fmla="*/ 152 h 1474"/>
                <a:gd name="T20" fmla="*/ 76 w 400"/>
                <a:gd name="T21" fmla="*/ 152 h 14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0"/>
                <a:gd name="T34" fmla="*/ 0 h 1474"/>
                <a:gd name="T35" fmla="*/ 400 w 400"/>
                <a:gd name="T36" fmla="*/ 1474 h 14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0" h="1474">
                  <a:moveTo>
                    <a:pt x="233" y="34"/>
                  </a:moveTo>
                  <a:lnTo>
                    <a:pt x="233" y="1140"/>
                  </a:lnTo>
                  <a:cubicBezTo>
                    <a:pt x="233" y="1159"/>
                    <a:pt x="218" y="1174"/>
                    <a:pt x="200" y="1174"/>
                  </a:cubicBezTo>
                  <a:cubicBezTo>
                    <a:pt x="181" y="1174"/>
                    <a:pt x="166" y="1159"/>
                    <a:pt x="166" y="1140"/>
                  </a:cubicBezTo>
                  <a:lnTo>
                    <a:pt x="166" y="34"/>
                  </a:lnTo>
                  <a:cubicBezTo>
                    <a:pt x="166" y="15"/>
                    <a:pt x="181" y="0"/>
                    <a:pt x="200" y="0"/>
                  </a:cubicBezTo>
                  <a:cubicBezTo>
                    <a:pt x="218" y="0"/>
                    <a:pt x="233" y="15"/>
                    <a:pt x="233" y="34"/>
                  </a:cubicBezTo>
                  <a:close/>
                  <a:moveTo>
                    <a:pt x="400" y="1074"/>
                  </a:moveTo>
                  <a:lnTo>
                    <a:pt x="200" y="1474"/>
                  </a:lnTo>
                  <a:lnTo>
                    <a:pt x="0" y="1074"/>
                  </a:lnTo>
                  <a:lnTo>
                    <a:pt x="400" y="1074"/>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8" name="Freeform 65"/>
            <p:cNvSpPr>
              <a:spLocks noEditPoints="1"/>
            </p:cNvSpPr>
            <p:nvPr/>
          </p:nvSpPr>
          <p:spPr bwMode="auto">
            <a:xfrm>
              <a:off x="7495" y="3013"/>
              <a:ext cx="76" cy="209"/>
            </a:xfrm>
            <a:custGeom>
              <a:avLst/>
              <a:gdLst>
                <a:gd name="T0" fmla="*/ 44 w 200"/>
                <a:gd name="T1" fmla="*/ 5 h 737"/>
                <a:gd name="T2" fmla="*/ 44 w 200"/>
                <a:gd name="T3" fmla="*/ 162 h 737"/>
                <a:gd name="T4" fmla="*/ 38 w 200"/>
                <a:gd name="T5" fmla="*/ 166 h 737"/>
                <a:gd name="T6" fmla="*/ 32 w 200"/>
                <a:gd name="T7" fmla="*/ 162 h 737"/>
                <a:gd name="T8" fmla="*/ 32 w 200"/>
                <a:gd name="T9" fmla="*/ 5 h 737"/>
                <a:gd name="T10" fmla="*/ 38 w 200"/>
                <a:gd name="T11" fmla="*/ 0 h 737"/>
                <a:gd name="T12" fmla="*/ 44 w 200"/>
                <a:gd name="T13" fmla="*/ 5 h 737"/>
                <a:gd name="T14" fmla="*/ 76 w 200"/>
                <a:gd name="T15" fmla="*/ 152 h 737"/>
                <a:gd name="T16" fmla="*/ 38 w 200"/>
                <a:gd name="T17" fmla="*/ 209 h 737"/>
                <a:gd name="T18" fmla="*/ 0 w 200"/>
                <a:gd name="T19" fmla="*/ 152 h 737"/>
                <a:gd name="T20" fmla="*/ 76 w 200"/>
                <a:gd name="T21" fmla="*/ 152 h 7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
                <a:gd name="T34" fmla="*/ 0 h 737"/>
                <a:gd name="T35" fmla="*/ 200 w 200"/>
                <a:gd name="T36" fmla="*/ 737 h 7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 h="737">
                  <a:moveTo>
                    <a:pt x="117" y="17"/>
                  </a:moveTo>
                  <a:lnTo>
                    <a:pt x="117" y="570"/>
                  </a:lnTo>
                  <a:cubicBezTo>
                    <a:pt x="117" y="580"/>
                    <a:pt x="109" y="587"/>
                    <a:pt x="100" y="587"/>
                  </a:cubicBezTo>
                  <a:cubicBezTo>
                    <a:pt x="91" y="587"/>
                    <a:pt x="83" y="580"/>
                    <a:pt x="83" y="570"/>
                  </a:cubicBezTo>
                  <a:lnTo>
                    <a:pt x="83" y="17"/>
                  </a:lnTo>
                  <a:cubicBezTo>
                    <a:pt x="83" y="8"/>
                    <a:pt x="91" y="0"/>
                    <a:pt x="100" y="0"/>
                  </a:cubicBezTo>
                  <a:cubicBezTo>
                    <a:pt x="109" y="0"/>
                    <a:pt x="117" y="8"/>
                    <a:pt x="117" y="17"/>
                  </a:cubicBezTo>
                  <a:close/>
                  <a:moveTo>
                    <a:pt x="200" y="537"/>
                  </a:moveTo>
                  <a:lnTo>
                    <a:pt x="100" y="737"/>
                  </a:lnTo>
                  <a:lnTo>
                    <a:pt x="0" y="537"/>
                  </a:lnTo>
                  <a:lnTo>
                    <a:pt x="200" y="537"/>
                  </a:lnTo>
                  <a:close/>
                </a:path>
              </a:pathLst>
            </a:custGeom>
            <a:solidFill>
              <a:srgbClr val="000000"/>
            </a:solidFill>
            <a:ln w="3" cap="flat">
              <a:solidFill>
                <a:srgbClr val="000000"/>
              </a:solidFill>
              <a:prstDash val="solid"/>
              <a:bevel/>
              <a:headEnd/>
              <a:tailEnd/>
            </a:ln>
          </p:spPr>
          <p:txBody>
            <a:bodyPr/>
            <a:lstStyle/>
            <a:p>
              <a:endParaRPr lang="fr-FR"/>
            </a:p>
          </p:txBody>
        </p:sp>
        <p:sp>
          <p:nvSpPr>
            <p:cNvPr id="26689" name="Line 66"/>
            <p:cNvSpPr>
              <a:spLocks noChangeShapeType="1"/>
            </p:cNvSpPr>
            <p:nvPr/>
          </p:nvSpPr>
          <p:spPr bwMode="auto">
            <a:xfrm>
              <a:off x="2330" y="3797"/>
              <a:ext cx="1825" cy="1"/>
            </a:xfrm>
            <a:prstGeom prst="line">
              <a:avLst/>
            </a:prstGeom>
            <a:noFill/>
            <a:ln w="10" cap="rnd">
              <a:solidFill>
                <a:srgbClr val="000000"/>
              </a:solidFill>
              <a:round/>
              <a:headEnd/>
              <a:tailEnd/>
            </a:ln>
          </p:spPr>
          <p:txBody>
            <a:bodyPr/>
            <a:lstStyle/>
            <a:p>
              <a:endParaRPr lang="fr-F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a:xfrm>
            <a:off x="0" y="0"/>
            <a:ext cx="9144000" cy="1417638"/>
          </a:xfrm>
          <a:solidFill>
            <a:schemeClr val="accent4">
              <a:lumMod val="20000"/>
              <a:lumOff val="80000"/>
            </a:schemeClr>
          </a:solidFill>
        </p:spPr>
        <p:txBody>
          <a:bodyPr>
            <a:normAutofit/>
          </a:bodyPr>
          <a:lstStyle/>
          <a:p>
            <a:pPr algn="ctr" eaLnBrk="1" fontAlgn="auto" hangingPunct="1">
              <a:spcAft>
                <a:spcPts val="0"/>
              </a:spcAft>
              <a:defRPr/>
            </a:pPr>
            <a:r>
              <a:rPr lang="fr-FR" sz="3600" dirty="0" smtClean="0">
                <a:solidFill>
                  <a:schemeClr val="accent1">
                    <a:lumMod val="75000"/>
                  </a:schemeClr>
                </a:solidFill>
                <a:latin typeface="Times New Roman" pitchFamily="18" charset="0"/>
              </a:rPr>
              <a:t>Traitement post opératoire :</a:t>
            </a:r>
            <a:br>
              <a:rPr lang="fr-FR" sz="3600" dirty="0" smtClean="0">
                <a:solidFill>
                  <a:schemeClr val="accent1">
                    <a:lumMod val="75000"/>
                  </a:schemeClr>
                </a:solidFill>
                <a:latin typeface="Times New Roman" pitchFamily="18" charset="0"/>
              </a:rPr>
            </a:br>
            <a:r>
              <a:rPr lang="fr-FR" sz="3600" dirty="0" smtClean="0">
                <a:solidFill>
                  <a:schemeClr val="accent1">
                    <a:lumMod val="75000"/>
                  </a:schemeClr>
                </a:solidFill>
                <a:latin typeface="Times New Roman" pitchFamily="18" charset="0"/>
              </a:rPr>
              <a:t> </a:t>
            </a:r>
            <a:r>
              <a:rPr lang="fr-FR" sz="2400" dirty="0" smtClean="0">
                <a:solidFill>
                  <a:schemeClr val="tx1"/>
                </a:solidFill>
                <a:latin typeface="Times New Roman" pitchFamily="18" charset="0"/>
              </a:rPr>
              <a:t>Il dépend du stade local, de l’histologie et du volume tumoral </a:t>
            </a:r>
            <a:r>
              <a:rPr lang="fr-FR" sz="2400" dirty="0" err="1" smtClean="0">
                <a:solidFill>
                  <a:schemeClr val="tx1"/>
                </a:solidFill>
                <a:latin typeface="Times New Roman" pitchFamily="18" charset="0"/>
              </a:rPr>
              <a:t>preop</a:t>
            </a:r>
            <a:endParaRPr lang="fr-FR" sz="3600" dirty="0">
              <a:solidFill>
                <a:schemeClr val="accent1">
                  <a:lumMod val="75000"/>
                </a:schemeClr>
              </a:solidFill>
              <a:latin typeface="Times New Roman" pitchFamily="18" charset="0"/>
            </a:endParaRPr>
          </a:p>
        </p:txBody>
      </p:sp>
      <p:pic>
        <p:nvPicPr>
          <p:cNvPr id="72706" name="Picture 2"/>
          <p:cNvPicPr>
            <a:picLocks noChangeAspect="1" noChangeArrowheads="1"/>
          </p:cNvPicPr>
          <p:nvPr/>
        </p:nvPicPr>
        <p:blipFill>
          <a:blip r:embed="rId2" cstate="print"/>
          <a:srcRect/>
          <a:stretch>
            <a:fillRect/>
          </a:stretch>
        </p:blipFill>
        <p:spPr bwMode="auto">
          <a:xfrm>
            <a:off x="1187624" y="1484784"/>
            <a:ext cx="6912768" cy="2076450"/>
          </a:xfrm>
          <a:prstGeom prst="rect">
            <a:avLst/>
          </a:prstGeom>
          <a:noFill/>
          <a:ln w="9525">
            <a:noFill/>
            <a:miter lim="800000"/>
            <a:headEnd/>
            <a:tailEnd/>
          </a:ln>
          <a:effectLst/>
        </p:spPr>
      </p:pic>
      <p:sp>
        <p:nvSpPr>
          <p:cNvPr id="260" name="ZoneTexte 259"/>
          <p:cNvSpPr txBox="1"/>
          <p:nvPr/>
        </p:nvSpPr>
        <p:spPr>
          <a:xfrm>
            <a:off x="971600" y="3645024"/>
            <a:ext cx="7380312" cy="2862322"/>
          </a:xfrm>
          <a:prstGeom prst="rect">
            <a:avLst/>
          </a:prstGeom>
          <a:noFill/>
        </p:spPr>
        <p:txBody>
          <a:bodyPr wrap="square" rtlCol="0">
            <a:spAutoFit/>
          </a:bodyPr>
          <a:lstStyle/>
          <a:p>
            <a:r>
              <a:rPr lang="fr-FR" dirty="0" smtClean="0"/>
              <a:t>Pour les tumeurs métastatiques: traitement plus intensif </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t>Protocole RANDOMET en cours de finition avec intensification d’emblée pour les malades les plus graves</a:t>
            </a:r>
            <a:endParaRPr lang="fr-FR" dirty="0"/>
          </a:p>
        </p:txBody>
      </p:sp>
      <p:pic>
        <p:nvPicPr>
          <p:cNvPr id="72707" name="Picture 3"/>
          <p:cNvPicPr>
            <a:picLocks noChangeAspect="1" noChangeArrowheads="1"/>
          </p:cNvPicPr>
          <p:nvPr/>
        </p:nvPicPr>
        <p:blipFill>
          <a:blip r:embed="rId3" cstate="print"/>
          <a:srcRect/>
          <a:stretch>
            <a:fillRect/>
          </a:stretch>
        </p:blipFill>
        <p:spPr bwMode="auto">
          <a:xfrm>
            <a:off x="1331640" y="4005064"/>
            <a:ext cx="6629237" cy="1728192"/>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0" y="544238"/>
            <a:ext cx="9144000" cy="6313763"/>
          </a:xfrm>
          <a:prstGeom prst="rect">
            <a:avLst/>
          </a:prstGeom>
          <a:noFill/>
          <a:ln w="9525">
            <a:noFill/>
            <a:miter lim="800000"/>
            <a:headEnd/>
            <a:tailEnd/>
          </a:ln>
          <a:effectLst/>
        </p:spPr>
      </p:pic>
      <p:sp>
        <p:nvSpPr>
          <p:cNvPr id="5" name="Titre 4"/>
          <p:cNvSpPr>
            <a:spLocks noGrp="1"/>
          </p:cNvSpPr>
          <p:nvPr>
            <p:ph type="title"/>
          </p:nvPr>
        </p:nvSpPr>
        <p:spPr>
          <a:xfrm>
            <a:off x="0" y="0"/>
            <a:ext cx="9144000" cy="764704"/>
          </a:xfrm>
          <a:solidFill>
            <a:schemeClr val="accent4">
              <a:lumMod val="20000"/>
              <a:lumOff val="80000"/>
            </a:schemeClr>
          </a:solidFill>
        </p:spPr>
        <p:txBody>
          <a:bodyPr>
            <a:noAutofit/>
          </a:bodyPr>
          <a:lstStyle/>
          <a:p>
            <a:r>
              <a:rPr lang="fr-FR" sz="2800" dirty="0" smtClean="0"/>
              <a:t>UMBRELLA STUDY : schéma général</a:t>
            </a:r>
            <a:endParaRPr lang="fr-FR"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Diagnostic et prise en charge</a:t>
            </a:r>
            <a:endParaRPr lang="fr-FR" dirty="0"/>
          </a:p>
        </p:txBody>
      </p:sp>
      <p:sp>
        <p:nvSpPr>
          <p:cNvPr id="5" name="Espace réservé du contenu 4"/>
          <p:cNvSpPr>
            <a:spLocks noGrp="1"/>
          </p:cNvSpPr>
          <p:nvPr>
            <p:ph idx="1"/>
          </p:nvPr>
        </p:nvSpPr>
        <p:spPr/>
        <p:txBody>
          <a:bodyPr/>
          <a:lstStyle/>
          <a:p>
            <a:r>
              <a:rPr lang="fr-FR" b="1" dirty="0" smtClean="0"/>
              <a:t>Pas de biopsie indiquée</a:t>
            </a:r>
          </a:p>
          <a:p>
            <a:r>
              <a:rPr lang="fr-FR" sz="2400" b="1" dirty="0" smtClean="0"/>
              <a:t>Chez un enfant entre 6mois et 6 ans avec une masse intra rénale sans atypie scannographique et une histoire clinique compatible, on retient de principe le diagnostic de Nephroblastome</a:t>
            </a:r>
          </a:p>
          <a:p>
            <a:r>
              <a:rPr lang="fr-FR" sz="2400" dirty="0" smtClean="0"/>
              <a:t>Mise en route rapide de la chimiothérapie néo adjuvante (4 semaines VA) sur KT </a:t>
            </a:r>
            <a:r>
              <a:rPr lang="fr-FR" sz="2400" dirty="0" err="1" smtClean="0"/>
              <a:t>broviac</a:t>
            </a:r>
            <a:r>
              <a:rPr lang="fr-FR" sz="2400" dirty="0" smtClean="0"/>
              <a:t>. Programmation de la néphrectomie semaine 5 et décision thérapeutique selon anatomopathologie sur pièce opératoire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03648"/>
          </a:xfrm>
          <a:solidFill>
            <a:schemeClr val="accent4">
              <a:lumMod val="20000"/>
              <a:lumOff val="80000"/>
            </a:schemeClr>
          </a:solidFill>
        </p:spPr>
        <p:txBody>
          <a:bodyPr/>
          <a:lstStyle/>
          <a:p>
            <a:pPr algn="ctr" eaLnBrk="1" hangingPunct="1">
              <a:defRPr/>
            </a:pPr>
            <a:r>
              <a:rPr lang="fr-FR" sz="4000" dirty="0" smtClean="0">
                <a:solidFill>
                  <a:schemeClr val="accent1">
                    <a:lumMod val="75000"/>
                  </a:schemeClr>
                </a:solidFill>
              </a:rPr>
              <a:t>Traitement / chirurgie</a:t>
            </a:r>
            <a:endParaRPr lang="fr-FR" sz="4000" dirty="0">
              <a:solidFill>
                <a:schemeClr val="accent1">
                  <a:lumMod val="75000"/>
                </a:schemeClr>
              </a:solidFill>
            </a:endParaRPr>
          </a:p>
        </p:txBody>
      </p:sp>
      <p:sp>
        <p:nvSpPr>
          <p:cNvPr id="28675" name="Espace réservé du contenu 2"/>
          <p:cNvSpPr>
            <a:spLocks noGrp="1"/>
          </p:cNvSpPr>
          <p:nvPr>
            <p:ph idx="1"/>
          </p:nvPr>
        </p:nvSpPr>
        <p:spPr>
          <a:xfrm>
            <a:off x="755576" y="1600200"/>
            <a:ext cx="8388424" cy="4873625"/>
          </a:xfrm>
        </p:spPr>
        <p:txBody>
          <a:bodyPr>
            <a:normAutofit fontScale="92500" lnSpcReduction="20000"/>
          </a:bodyPr>
          <a:lstStyle/>
          <a:p>
            <a:pPr eaLnBrk="1" hangingPunct="1"/>
            <a:r>
              <a:rPr lang="fr-FR" dirty="0" smtClean="0"/>
              <a:t>Urgence rare. Intervention après chimio </a:t>
            </a:r>
            <a:r>
              <a:rPr lang="fr-FR" dirty="0" err="1" smtClean="0"/>
              <a:t>néoadjuvante</a:t>
            </a:r>
            <a:r>
              <a:rPr lang="fr-FR" dirty="0" smtClean="0"/>
              <a:t> (TDM </a:t>
            </a:r>
            <a:r>
              <a:rPr lang="fr-FR" dirty="0" err="1" smtClean="0"/>
              <a:t>préop</a:t>
            </a:r>
            <a:r>
              <a:rPr lang="fr-FR" dirty="0" smtClean="0"/>
              <a:t> nécessaire)</a:t>
            </a:r>
          </a:p>
          <a:p>
            <a:pPr eaLnBrk="1" hangingPunct="1"/>
            <a:r>
              <a:rPr lang="fr-FR" dirty="0" smtClean="0"/>
              <a:t>Le chirurgien partage avec le pathologiste la responsabilité du stade de la tumeur conditionnant le traitement post opératoire</a:t>
            </a:r>
          </a:p>
          <a:p>
            <a:pPr eaLnBrk="1" hangingPunct="1"/>
            <a:r>
              <a:rPr lang="fr-FR" dirty="0" smtClean="0"/>
              <a:t>Néphrectomie totale élargie par voie transversale épigastrique + temps exploratoire++</a:t>
            </a:r>
          </a:p>
          <a:p>
            <a:pPr eaLnBrk="1" hangingPunct="1"/>
            <a:r>
              <a:rPr lang="fr-FR" dirty="0" smtClean="0"/>
              <a:t>Geste conservateur au moins d’un côté tenté si stade V (d’où prolongation de la chimio)</a:t>
            </a:r>
          </a:p>
          <a:p>
            <a:pPr eaLnBrk="1" hangingPunct="1"/>
            <a:r>
              <a:rPr lang="fr-FR" dirty="0" smtClean="0"/>
              <a:t>Les métastases pulmonaires toujours présente après la chimio </a:t>
            </a:r>
            <a:r>
              <a:rPr lang="fr-FR" dirty="0" err="1" smtClean="0"/>
              <a:t>néoadjuvante</a:t>
            </a:r>
            <a:r>
              <a:rPr lang="fr-FR" dirty="0" smtClean="0"/>
              <a:t> sont traitées chirurgicalement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5"/>
          <p:cNvSpPr>
            <a:spLocks noGrp="1" noChangeArrowheads="1"/>
          </p:cNvSpPr>
          <p:nvPr>
            <p:ph type="title" sz="quarter"/>
          </p:nvPr>
        </p:nvSpPr>
        <p:spPr>
          <a:xfrm>
            <a:off x="0" y="0"/>
            <a:ext cx="9144000" cy="1417638"/>
          </a:xfrm>
          <a:solidFill>
            <a:schemeClr val="accent4">
              <a:lumMod val="20000"/>
              <a:lumOff val="80000"/>
            </a:schemeClr>
          </a:solidFill>
        </p:spPr>
        <p:txBody>
          <a:bodyPr/>
          <a:lstStyle/>
          <a:p>
            <a:pPr algn="ctr" eaLnBrk="1" fontAlgn="auto" hangingPunct="1">
              <a:spcAft>
                <a:spcPts val="0"/>
              </a:spcAft>
              <a:defRPr/>
            </a:pPr>
            <a:r>
              <a:rPr lang="fr-FR" sz="3600" dirty="0" smtClean="0">
                <a:solidFill>
                  <a:schemeClr val="accent1">
                    <a:lumMod val="75000"/>
                  </a:schemeClr>
                </a:solidFill>
                <a:latin typeface="Times New Roman" pitchFamily="18" charset="0"/>
              </a:rPr>
              <a:t>Traitement / Radiothérapie</a:t>
            </a:r>
            <a:endParaRPr lang="fr-FR" sz="3600" dirty="0">
              <a:solidFill>
                <a:schemeClr val="accent1">
                  <a:lumMod val="75000"/>
                </a:schemeClr>
              </a:solidFill>
              <a:latin typeface="Times New Roman" pitchFamily="18" charset="0"/>
            </a:endParaRPr>
          </a:p>
        </p:txBody>
      </p:sp>
      <p:grpSp>
        <p:nvGrpSpPr>
          <p:cNvPr id="2" name="Group 13"/>
          <p:cNvGrpSpPr>
            <a:grpSpLocks/>
          </p:cNvGrpSpPr>
          <p:nvPr/>
        </p:nvGrpSpPr>
        <p:grpSpPr bwMode="auto">
          <a:xfrm>
            <a:off x="0" y="3143250"/>
            <a:ext cx="9144000" cy="3455988"/>
            <a:chOff x="748" y="1117"/>
            <a:chExt cx="5012" cy="1595"/>
          </a:xfrm>
        </p:grpSpPr>
        <p:pic>
          <p:nvPicPr>
            <p:cNvPr id="29701" name="Picture 4" descr="FIG01"/>
            <p:cNvPicPr>
              <a:picLocks noChangeAspect="1" noChangeArrowheads="1"/>
            </p:cNvPicPr>
            <p:nvPr/>
          </p:nvPicPr>
          <p:blipFill>
            <a:blip r:embed="rId2" cstate="print"/>
            <a:srcRect/>
            <a:stretch>
              <a:fillRect/>
            </a:stretch>
          </p:blipFill>
          <p:spPr bwMode="auto">
            <a:xfrm>
              <a:off x="748" y="1117"/>
              <a:ext cx="950" cy="1587"/>
            </a:xfrm>
            <a:prstGeom prst="rect">
              <a:avLst/>
            </a:prstGeom>
            <a:noFill/>
            <a:ln w="9525">
              <a:noFill/>
              <a:miter lim="800000"/>
              <a:headEnd/>
              <a:tailEnd/>
            </a:ln>
          </p:spPr>
        </p:pic>
        <p:pic>
          <p:nvPicPr>
            <p:cNvPr id="29702" name="Picture 7" descr="FIG04VER"/>
            <p:cNvPicPr>
              <a:picLocks noChangeAspect="1" noChangeArrowheads="1"/>
            </p:cNvPicPr>
            <p:nvPr/>
          </p:nvPicPr>
          <p:blipFill>
            <a:blip r:embed="rId3" cstate="print"/>
            <a:srcRect/>
            <a:stretch>
              <a:fillRect/>
            </a:stretch>
          </p:blipFill>
          <p:spPr bwMode="auto">
            <a:xfrm>
              <a:off x="1746" y="1117"/>
              <a:ext cx="1989" cy="1595"/>
            </a:xfrm>
            <a:prstGeom prst="rect">
              <a:avLst/>
            </a:prstGeom>
            <a:noFill/>
            <a:ln w="9525">
              <a:noFill/>
              <a:miter lim="800000"/>
              <a:headEnd/>
              <a:tailEnd/>
            </a:ln>
          </p:spPr>
        </p:pic>
        <p:pic>
          <p:nvPicPr>
            <p:cNvPr id="29703" name="Picture 9" descr="FIG07"/>
            <p:cNvPicPr>
              <a:picLocks noChangeAspect="1" noChangeArrowheads="1"/>
            </p:cNvPicPr>
            <p:nvPr/>
          </p:nvPicPr>
          <p:blipFill>
            <a:blip r:embed="rId4" cstate="print"/>
            <a:srcRect/>
            <a:stretch>
              <a:fillRect/>
            </a:stretch>
          </p:blipFill>
          <p:spPr bwMode="auto">
            <a:xfrm>
              <a:off x="3815" y="1117"/>
              <a:ext cx="950" cy="1587"/>
            </a:xfrm>
            <a:prstGeom prst="rect">
              <a:avLst/>
            </a:prstGeom>
            <a:noFill/>
            <a:ln w="9525">
              <a:noFill/>
              <a:miter lim="800000"/>
              <a:headEnd/>
              <a:tailEnd/>
            </a:ln>
          </p:spPr>
        </p:pic>
        <p:pic>
          <p:nvPicPr>
            <p:cNvPr id="29704" name="Picture 11" descr="FIG09"/>
            <p:cNvPicPr>
              <a:picLocks noChangeAspect="1" noChangeArrowheads="1"/>
            </p:cNvPicPr>
            <p:nvPr/>
          </p:nvPicPr>
          <p:blipFill>
            <a:blip r:embed="rId5" cstate="print"/>
            <a:srcRect/>
            <a:stretch>
              <a:fillRect/>
            </a:stretch>
          </p:blipFill>
          <p:spPr bwMode="auto">
            <a:xfrm>
              <a:off x="4808" y="1117"/>
              <a:ext cx="952" cy="1587"/>
            </a:xfrm>
            <a:prstGeom prst="rect">
              <a:avLst/>
            </a:prstGeom>
            <a:noFill/>
            <a:ln w="9525">
              <a:noFill/>
              <a:miter lim="800000"/>
              <a:headEnd/>
              <a:tailEnd/>
            </a:ln>
          </p:spPr>
        </p:pic>
      </p:grpSp>
      <p:sp>
        <p:nvSpPr>
          <p:cNvPr id="29700" name="ZoneTexte 7"/>
          <p:cNvSpPr txBox="1">
            <a:spLocks noChangeArrowheads="1"/>
          </p:cNvSpPr>
          <p:nvPr/>
        </p:nvSpPr>
        <p:spPr bwMode="auto">
          <a:xfrm>
            <a:off x="714375" y="1500188"/>
            <a:ext cx="7218363" cy="1200150"/>
          </a:xfrm>
          <a:prstGeom prst="rect">
            <a:avLst/>
          </a:prstGeom>
          <a:noFill/>
          <a:ln w="9525">
            <a:noFill/>
            <a:miter lim="800000"/>
            <a:headEnd/>
            <a:tailEnd/>
          </a:ln>
        </p:spPr>
        <p:txBody>
          <a:bodyPr wrap="none">
            <a:spAutoFit/>
          </a:bodyPr>
          <a:lstStyle/>
          <a:p>
            <a:r>
              <a:rPr lang="fr-FR"/>
              <a:t>Néphroblastome = tumeur la + radiosensible</a:t>
            </a:r>
          </a:p>
          <a:p>
            <a:r>
              <a:rPr lang="fr-FR"/>
              <a:t>Mais séquelles + +, donc </a:t>
            </a:r>
            <a:r>
              <a:rPr lang="fr-FR" b="1"/>
              <a:t>indications limitées au stades avancés</a:t>
            </a:r>
          </a:p>
          <a:p>
            <a:r>
              <a:rPr lang="fr-FR"/>
              <a:t>Actuellement : stade II N+; stade III et stade II N- si histo défavorable</a:t>
            </a:r>
          </a:p>
          <a:p>
            <a:r>
              <a:rPr lang="fr-FR"/>
              <a:t>Radiothérapie des méta pulm si non RC après chirurgie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6695"/>
            <a:ext cx="5560815" cy="676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078" y="3717033"/>
            <a:ext cx="1193862" cy="187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04" t="16054" r="18285" b="20770"/>
          <a:stretch/>
        </p:blipFill>
        <p:spPr bwMode="auto">
          <a:xfrm>
            <a:off x="5166067" y="908720"/>
            <a:ext cx="1456388" cy="1443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6660232" y="0"/>
            <a:ext cx="2483768" cy="1569660"/>
          </a:xfrm>
          <a:prstGeom prst="rect">
            <a:avLst/>
          </a:prstGeom>
          <a:solidFill>
            <a:srgbClr val="FFC000"/>
          </a:solidFill>
        </p:spPr>
        <p:txBody>
          <a:bodyPr wrap="square" rtlCol="0">
            <a:spAutoFit/>
          </a:bodyPr>
          <a:lstStyle/>
          <a:p>
            <a:r>
              <a:rPr lang="fr-FR" sz="2400" dirty="0" smtClean="0"/>
              <a:t>Les stades V : un challenge oncologique et</a:t>
            </a:r>
          </a:p>
          <a:p>
            <a:r>
              <a:rPr lang="fr-FR" sz="2400" dirty="0" err="1" smtClean="0"/>
              <a:t>fonctionel</a:t>
            </a:r>
            <a:endParaRPr lang="fr-FR" sz="2400" dirty="0"/>
          </a:p>
        </p:txBody>
      </p:sp>
    </p:spTree>
    <p:extLst>
      <p:ext uri="{BB962C8B-B14F-4D97-AF65-F5344CB8AC3E}">
        <p14:creationId xmlns:p14="http://schemas.microsoft.com/office/powerpoint/2010/main" val="1229930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0" y="0"/>
            <a:ext cx="9144000" cy="1417638"/>
          </a:xfrm>
          <a:solidFill>
            <a:schemeClr val="accent4">
              <a:lumMod val="20000"/>
              <a:lumOff val="80000"/>
            </a:schemeClr>
          </a:solidFill>
        </p:spPr>
        <p:txBody>
          <a:bodyPr>
            <a:normAutofit fontScale="90000"/>
          </a:bodyPr>
          <a:lstStyle/>
          <a:p>
            <a:pPr algn="ctr" eaLnBrk="1" hangingPunct="1">
              <a:defRPr/>
            </a:pPr>
            <a:r>
              <a:rPr lang="fr-FR" dirty="0" smtClean="0">
                <a:solidFill>
                  <a:schemeClr val="accent1">
                    <a:lumMod val="75000"/>
                  </a:schemeClr>
                </a:solidFill>
              </a:rPr>
              <a:t>Restes </a:t>
            </a:r>
            <a:r>
              <a:rPr lang="fr-FR" dirty="0" err="1" smtClean="0">
                <a:solidFill>
                  <a:schemeClr val="accent1">
                    <a:lumMod val="75000"/>
                  </a:schemeClr>
                </a:solidFill>
              </a:rPr>
              <a:t>nephrogéniques</a:t>
            </a:r>
            <a:r>
              <a:rPr lang="fr-FR" dirty="0" smtClean="0">
                <a:solidFill>
                  <a:schemeClr val="accent1">
                    <a:lumMod val="75000"/>
                  </a:schemeClr>
                </a:solidFill>
              </a:rPr>
              <a:t> </a:t>
            </a:r>
            <a:r>
              <a:rPr lang="fr-FR" dirty="0" err="1" smtClean="0">
                <a:solidFill>
                  <a:schemeClr val="accent1">
                    <a:lumMod val="75000"/>
                  </a:schemeClr>
                </a:solidFill>
              </a:rPr>
              <a:t>hyperplastiques</a:t>
            </a:r>
            <a:r>
              <a:rPr lang="fr-FR" dirty="0" smtClean="0">
                <a:solidFill>
                  <a:schemeClr val="accent1">
                    <a:lumMod val="75000"/>
                  </a:schemeClr>
                </a:solidFill>
              </a:rPr>
              <a:t> ou </a:t>
            </a:r>
            <a:r>
              <a:rPr lang="fr-FR" dirty="0" err="1" smtClean="0">
                <a:solidFill>
                  <a:schemeClr val="accent1">
                    <a:lumMod val="75000"/>
                  </a:schemeClr>
                </a:solidFill>
              </a:rPr>
              <a:t>Nephroblastomatose</a:t>
            </a:r>
            <a:endParaRPr lang="fr-FR" sz="3600" dirty="0">
              <a:solidFill>
                <a:schemeClr val="accent1">
                  <a:lumMod val="75000"/>
                </a:schemeClr>
              </a:solidFill>
            </a:endParaRPr>
          </a:p>
        </p:txBody>
      </p:sp>
      <p:sp>
        <p:nvSpPr>
          <p:cNvPr id="30723" name="Espace réservé du contenu 7"/>
          <p:cNvSpPr>
            <a:spLocks noGrp="1"/>
          </p:cNvSpPr>
          <p:nvPr>
            <p:ph idx="1"/>
          </p:nvPr>
        </p:nvSpPr>
        <p:spPr>
          <a:xfrm>
            <a:off x="899592" y="1628800"/>
            <a:ext cx="7467600" cy="4873625"/>
          </a:xfrm>
        </p:spPr>
        <p:txBody>
          <a:bodyPr>
            <a:normAutofit fontScale="85000" lnSpcReduction="20000"/>
          </a:bodyPr>
          <a:lstStyle/>
          <a:p>
            <a:r>
              <a:rPr lang="fr-FR" dirty="0" smtClean="0"/>
              <a:t>Restes </a:t>
            </a:r>
            <a:r>
              <a:rPr lang="fr-FR" dirty="0" err="1" smtClean="0"/>
              <a:t>néphrogéniques</a:t>
            </a:r>
            <a:r>
              <a:rPr lang="fr-FR" dirty="0" smtClean="0"/>
              <a:t> = présence de tissu embryonnaire dans le rein en développement. Lorsque ces restes </a:t>
            </a:r>
            <a:r>
              <a:rPr lang="fr-FR" dirty="0" err="1" smtClean="0"/>
              <a:t>néphrogéniques</a:t>
            </a:r>
            <a:r>
              <a:rPr lang="fr-FR" dirty="0" smtClean="0"/>
              <a:t> sont multiples ou diffus, le terme de </a:t>
            </a:r>
            <a:r>
              <a:rPr lang="fr-FR" dirty="0" err="1" smtClean="0"/>
              <a:t>néphroblastomatose</a:t>
            </a:r>
            <a:r>
              <a:rPr lang="fr-FR" dirty="0" smtClean="0"/>
              <a:t> est utilisé ou HPNR</a:t>
            </a:r>
          </a:p>
          <a:p>
            <a:r>
              <a:rPr lang="fr-FR" dirty="0" smtClean="0"/>
              <a:t>considérées comme des précurseurs des </a:t>
            </a:r>
            <a:r>
              <a:rPr lang="fr-FR" dirty="0" err="1" smtClean="0"/>
              <a:t>néphroblastomes</a:t>
            </a:r>
            <a:r>
              <a:rPr lang="fr-FR" dirty="0" smtClean="0"/>
              <a:t> </a:t>
            </a:r>
          </a:p>
          <a:p>
            <a:r>
              <a:rPr lang="fr-FR" dirty="0" smtClean="0"/>
              <a:t>Chimiothérapie vincristine + </a:t>
            </a:r>
            <a:r>
              <a:rPr lang="fr-FR" dirty="0" err="1" smtClean="0"/>
              <a:t>Actinomycine</a:t>
            </a:r>
            <a:r>
              <a:rPr lang="fr-FR" dirty="0" smtClean="0"/>
              <a:t> D pendant au moins un an en surveillant régulièrement la diminution des lésions nodulaires</a:t>
            </a:r>
          </a:p>
          <a:p>
            <a:pPr eaLnBrk="1" hangingPunct="1"/>
            <a:r>
              <a:rPr lang="fr-FR" dirty="0" smtClean="0"/>
              <a:t>Chirurgie si lésion devenant suspecte de </a:t>
            </a:r>
            <a:r>
              <a:rPr lang="fr-FR" dirty="0" err="1" smtClean="0"/>
              <a:t>néphroblastome</a:t>
            </a:r>
            <a:endParaRPr lang="fr-FR" dirty="0"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133712-E376-4519-80B6-C33EBC9FFD17}"/>
              </a:ext>
            </a:extLst>
          </p:cNvPr>
          <p:cNvPicPr>
            <a:picLocks noChangeAspect="1"/>
          </p:cNvPicPr>
          <p:nvPr/>
        </p:nvPicPr>
        <p:blipFill>
          <a:blip r:embed="rId2" cstate="print"/>
          <a:stretch>
            <a:fillRect/>
          </a:stretch>
        </p:blipFill>
        <p:spPr>
          <a:xfrm>
            <a:off x="169745" y="126234"/>
            <a:ext cx="5252483" cy="6605532"/>
          </a:xfrm>
          <a:prstGeom prst="rect">
            <a:avLst/>
          </a:prstGeom>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56" t="17088" r="15526" b="18315"/>
          <a:stretch/>
        </p:blipFill>
        <p:spPr bwMode="auto">
          <a:xfrm>
            <a:off x="4734018" y="836712"/>
            <a:ext cx="1376420" cy="127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507" y="2708921"/>
            <a:ext cx="1193862" cy="187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33239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817240" y="50797"/>
            <a:ext cx="8229600" cy="1143000"/>
          </a:xfrm>
          <a:solidFill>
            <a:schemeClr val="accent4">
              <a:lumMod val="20000"/>
              <a:lumOff val="80000"/>
            </a:schemeClr>
          </a:solidFill>
        </p:spPr>
        <p:txBody>
          <a:bodyPr/>
          <a:lstStyle/>
          <a:p>
            <a:pPr algn="ctr" eaLnBrk="1" hangingPunct="1">
              <a:defRPr/>
            </a:pPr>
            <a:r>
              <a:rPr lang="fr-FR" sz="3600" dirty="0" smtClean="0">
                <a:solidFill>
                  <a:schemeClr val="accent1">
                    <a:lumMod val="75000"/>
                  </a:schemeClr>
                </a:solidFill>
              </a:rPr>
              <a:t>Surveillance</a:t>
            </a:r>
            <a:endParaRPr lang="fr-FR" sz="3600" dirty="0">
              <a:solidFill>
                <a:schemeClr val="accent1">
                  <a:lumMod val="75000"/>
                </a:schemeClr>
              </a:solidFill>
            </a:endParaRPr>
          </a:p>
        </p:txBody>
      </p:sp>
      <p:sp>
        <p:nvSpPr>
          <p:cNvPr id="2" name="Espace réservé du contenu 1"/>
          <p:cNvSpPr>
            <a:spLocks noGrp="1"/>
          </p:cNvSpPr>
          <p:nvPr>
            <p:ph sz="half" idx="2"/>
          </p:nvPr>
        </p:nvSpPr>
        <p:spPr>
          <a:xfrm>
            <a:off x="891852" y="1446091"/>
            <a:ext cx="4040188" cy="4708525"/>
          </a:xfrm>
        </p:spPr>
        <p:txBody>
          <a:bodyPr>
            <a:normAutofit fontScale="92500" lnSpcReduction="20000"/>
          </a:bodyPr>
          <a:lstStyle/>
          <a:p>
            <a:r>
              <a:rPr lang="fr-FR" dirty="0"/>
              <a:t>Surveillance clinique , radiologique: </a:t>
            </a:r>
            <a:r>
              <a:rPr lang="fr-FR" dirty="0" err="1"/>
              <a:t>echographie</a:t>
            </a:r>
            <a:r>
              <a:rPr lang="fr-FR" dirty="0"/>
              <a:t> et radio de thorax pendant 5 ans</a:t>
            </a:r>
          </a:p>
          <a:p>
            <a:r>
              <a:rPr lang="fr-FR" dirty="0"/>
              <a:t>Surveillance des toxicités selon traitement reçu, dans tous les cas de la  fonction rénale</a:t>
            </a:r>
          </a:p>
          <a:p>
            <a:r>
              <a:rPr lang="fr-FR" dirty="0"/>
              <a:t>Surveillance prolongée si bilatéraux, syndromique ou </a:t>
            </a:r>
            <a:r>
              <a:rPr lang="fr-FR" dirty="0" err="1"/>
              <a:t>néphroblastomatose</a:t>
            </a:r>
            <a:endParaRPr lang="fr-FR" dirty="0"/>
          </a:p>
          <a:p>
            <a:r>
              <a:rPr lang="fr-FR" dirty="0"/>
              <a:t>Rechutes sont généralement précoce: 2 premières années ++</a:t>
            </a:r>
          </a:p>
          <a:p>
            <a:r>
              <a:rPr lang="fr-FR" dirty="0"/>
              <a:t>Des rechutes tardives &gt;10 ans existent mais sont rarissimes (&lt;1%)</a:t>
            </a:r>
          </a:p>
          <a:p>
            <a:endParaRPr lang="fr-FR" dirty="0"/>
          </a:p>
        </p:txBody>
      </p:sp>
      <p:sp>
        <p:nvSpPr>
          <p:cNvPr id="3" name="Espace réservé du texte 2"/>
          <p:cNvSpPr>
            <a:spLocks noGrp="1"/>
          </p:cNvSpPr>
          <p:nvPr>
            <p:ph type="body" sz="quarter" idx="3"/>
          </p:nvPr>
        </p:nvSpPr>
        <p:spPr>
          <a:xfrm>
            <a:off x="4932040" y="1446091"/>
            <a:ext cx="4041775" cy="1154551"/>
          </a:xfrm>
        </p:spPr>
        <p:txBody>
          <a:bodyPr>
            <a:normAutofit fontScale="55000" lnSpcReduction="20000"/>
          </a:bodyPr>
          <a:lstStyle/>
          <a:p>
            <a:r>
              <a:rPr lang="fr-FR" dirty="0">
                <a:hlinkClick r:id="rId2"/>
              </a:rPr>
              <a:t>Relapse of Wilms' </a:t>
            </a:r>
            <a:r>
              <a:rPr lang="fr-FR" dirty="0" err="1">
                <a:hlinkClick r:id="rId2"/>
              </a:rPr>
              <a:t>tumour</a:t>
            </a:r>
            <a:r>
              <a:rPr lang="fr-FR" dirty="0">
                <a:hlinkClick r:id="rId2"/>
              </a:rPr>
              <a:t> and </a:t>
            </a:r>
            <a:r>
              <a:rPr lang="fr-FR" dirty="0" err="1">
                <a:hlinkClick r:id="rId2"/>
              </a:rPr>
              <a:t>detection</a:t>
            </a:r>
            <a:r>
              <a:rPr lang="fr-FR" dirty="0">
                <a:hlinkClick r:id="rId2"/>
              </a:rPr>
              <a:t> </a:t>
            </a:r>
            <a:r>
              <a:rPr lang="fr-FR" dirty="0" err="1">
                <a:hlinkClick r:id="rId2"/>
              </a:rPr>
              <a:t>methods</a:t>
            </a:r>
            <a:r>
              <a:rPr lang="fr-FR" dirty="0">
                <a:hlinkClick r:id="rId2"/>
              </a:rPr>
              <a:t>: a </a:t>
            </a:r>
            <a:r>
              <a:rPr lang="fr-FR" dirty="0" err="1">
                <a:hlinkClick r:id="rId2"/>
              </a:rPr>
              <a:t>retrospective</a:t>
            </a:r>
            <a:r>
              <a:rPr lang="fr-FR" dirty="0">
                <a:hlinkClick r:id="rId2"/>
              </a:rPr>
              <a:t> </a:t>
            </a:r>
            <a:r>
              <a:rPr lang="fr-FR" dirty="0" err="1">
                <a:hlinkClick r:id="rId2"/>
              </a:rPr>
              <a:t>analysis</a:t>
            </a:r>
            <a:r>
              <a:rPr lang="fr-FR" dirty="0">
                <a:hlinkClick r:id="rId2"/>
              </a:rPr>
              <a:t> of the 2001 </a:t>
            </a:r>
            <a:r>
              <a:rPr lang="fr-FR" dirty="0" err="1">
                <a:hlinkClick r:id="rId2"/>
              </a:rPr>
              <a:t>Renal</a:t>
            </a:r>
            <a:r>
              <a:rPr lang="fr-FR" dirty="0">
                <a:hlinkClick r:id="rId2"/>
              </a:rPr>
              <a:t> </a:t>
            </a:r>
            <a:r>
              <a:rPr lang="fr-FR" dirty="0" err="1">
                <a:hlinkClick r:id="rId2"/>
              </a:rPr>
              <a:t>Tumour</a:t>
            </a:r>
            <a:r>
              <a:rPr lang="fr-FR" dirty="0">
                <a:hlinkClick r:id="rId2"/>
              </a:rPr>
              <a:t> </a:t>
            </a:r>
            <a:r>
              <a:rPr lang="fr-FR" dirty="0" err="1">
                <a:hlinkClick r:id="rId2"/>
              </a:rPr>
              <a:t>Study</a:t>
            </a:r>
            <a:r>
              <a:rPr lang="fr-FR" dirty="0">
                <a:hlinkClick r:id="rId2"/>
              </a:rPr>
              <a:t> Group-International Society of </a:t>
            </a:r>
            <a:r>
              <a:rPr lang="fr-FR" dirty="0" err="1">
                <a:hlinkClick r:id="rId2"/>
              </a:rPr>
              <a:t>Paediatric</a:t>
            </a:r>
            <a:r>
              <a:rPr lang="fr-FR" dirty="0">
                <a:hlinkClick r:id="rId2"/>
              </a:rPr>
              <a:t> Oncology Wilms' </a:t>
            </a:r>
            <a:r>
              <a:rPr lang="fr-FR" dirty="0" err="1">
                <a:hlinkClick r:id="rId2"/>
              </a:rPr>
              <a:t>tumour</a:t>
            </a:r>
            <a:r>
              <a:rPr lang="fr-FR" dirty="0">
                <a:hlinkClick r:id="rId2"/>
              </a:rPr>
              <a:t> </a:t>
            </a:r>
            <a:r>
              <a:rPr lang="fr-FR" dirty="0" err="1">
                <a:hlinkClick r:id="rId2"/>
              </a:rPr>
              <a:t>protocol</a:t>
            </a:r>
            <a:r>
              <a:rPr lang="fr-FR" dirty="0">
                <a:hlinkClick r:id="rId2"/>
              </a:rPr>
              <a:t> </a:t>
            </a:r>
            <a:r>
              <a:rPr lang="fr-FR" dirty="0" err="1">
                <a:hlinkClick r:id="rId2"/>
              </a:rPr>
              <a:t>database</a:t>
            </a:r>
            <a:r>
              <a:rPr lang="fr-FR" dirty="0">
                <a:hlinkClick r:id="rId2"/>
              </a:rPr>
              <a:t>. </a:t>
            </a:r>
            <a:r>
              <a:rPr lang="fr-FR" dirty="0"/>
              <a:t>Brok J, </a:t>
            </a:r>
            <a:r>
              <a:rPr lang="fr-FR" dirty="0" smtClean="0"/>
              <a:t>et </a:t>
            </a:r>
            <a:r>
              <a:rPr lang="fr-FR" dirty="0"/>
              <a:t>al. Lancet </a:t>
            </a:r>
            <a:r>
              <a:rPr lang="fr-FR" dirty="0" err="1"/>
              <a:t>Oncol</a:t>
            </a:r>
            <a:r>
              <a:rPr lang="fr-FR" dirty="0"/>
              <a:t>. 2018 Aug;19(8):1072-1081</a:t>
            </a:r>
          </a:p>
          <a:p>
            <a:endParaRPr lang="fr-FR" dirty="0"/>
          </a:p>
        </p:txBody>
      </p:sp>
      <p:pic>
        <p:nvPicPr>
          <p:cNvPr id="5" name="Espace réservé du contenu 4"/>
          <p:cNvPicPr>
            <a:picLocks noGrp="1" noChangeAspect="1"/>
          </p:cNvPicPr>
          <p:nvPr>
            <p:ph sz="quarter" idx="4"/>
          </p:nvPr>
        </p:nvPicPr>
        <p:blipFill>
          <a:blip r:embed="rId3"/>
          <a:stretch>
            <a:fillRect/>
          </a:stretch>
        </p:blipFill>
        <p:spPr>
          <a:xfrm>
            <a:off x="4902551" y="2852936"/>
            <a:ext cx="4041775" cy="355397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1691680" y="4664075"/>
            <a:ext cx="6696075" cy="1645245"/>
          </a:xfrm>
        </p:spPr>
        <p:txBody>
          <a:bodyPr/>
          <a:lstStyle/>
          <a:p>
            <a:pPr eaLnBrk="1" hangingPunct="1">
              <a:lnSpc>
                <a:spcPct val="90000"/>
              </a:lnSpc>
            </a:pPr>
            <a:r>
              <a:rPr lang="fr-FR" sz="2000" dirty="0" smtClean="0">
                <a:latin typeface="Times New Roman" pitchFamily="18" charset="0"/>
              </a:rPr>
              <a:t>Stade I 		&gt; 95%</a:t>
            </a:r>
          </a:p>
          <a:p>
            <a:pPr eaLnBrk="1" hangingPunct="1">
              <a:lnSpc>
                <a:spcPct val="90000"/>
              </a:lnSpc>
            </a:pPr>
            <a:r>
              <a:rPr lang="fr-FR" sz="2000" dirty="0" smtClean="0">
                <a:latin typeface="Times New Roman" pitchFamily="18" charset="0"/>
              </a:rPr>
              <a:t>Stade II		&gt; 90%</a:t>
            </a:r>
          </a:p>
          <a:p>
            <a:pPr eaLnBrk="1" hangingPunct="1">
              <a:lnSpc>
                <a:spcPct val="90000"/>
              </a:lnSpc>
            </a:pPr>
            <a:r>
              <a:rPr lang="fr-FR" sz="2000" dirty="0" smtClean="0">
                <a:latin typeface="Times New Roman" pitchFamily="18" charset="0"/>
              </a:rPr>
              <a:t>Stade III	   	   85%</a:t>
            </a:r>
          </a:p>
          <a:p>
            <a:pPr eaLnBrk="1" hangingPunct="1">
              <a:lnSpc>
                <a:spcPct val="90000"/>
              </a:lnSpc>
            </a:pPr>
            <a:r>
              <a:rPr lang="fr-FR" sz="2000" dirty="0" smtClean="0">
                <a:latin typeface="Times New Roman" pitchFamily="18" charset="0"/>
              </a:rPr>
              <a:t>Stade IV	   	   75%</a:t>
            </a:r>
          </a:p>
          <a:p>
            <a:pPr eaLnBrk="1" hangingPunct="1">
              <a:lnSpc>
                <a:spcPct val="90000"/>
              </a:lnSpc>
            </a:pPr>
            <a:endParaRPr lang="fr-FR" sz="2000" dirty="0" smtClean="0">
              <a:latin typeface="Times New Roman" pitchFamily="18" charset="0"/>
            </a:endParaRPr>
          </a:p>
        </p:txBody>
      </p:sp>
      <p:pic>
        <p:nvPicPr>
          <p:cNvPr id="32772" name="Picture 4" descr="File0033"/>
          <p:cNvPicPr>
            <a:picLocks noGrp="1" noChangeAspect="1" noChangeArrowheads="1"/>
          </p:cNvPicPr>
          <p:nvPr>
            <p:ph sz="half" idx="2"/>
          </p:nvPr>
        </p:nvPicPr>
        <p:blipFill>
          <a:blip r:embed="rId2" cstate="print">
            <a:lum bright="12000" contrast="18000"/>
          </a:blip>
          <a:srcRect l="2007" t="6958" r="1015" b="6346"/>
          <a:stretch>
            <a:fillRect/>
          </a:stretch>
        </p:blipFill>
        <p:spPr>
          <a:xfrm>
            <a:off x="0" y="1916832"/>
            <a:ext cx="9144000" cy="2357194"/>
          </a:xfrm>
          <a:noFill/>
        </p:spPr>
      </p:pic>
      <p:sp>
        <p:nvSpPr>
          <p:cNvPr id="7" name="Titre 6"/>
          <p:cNvSpPr>
            <a:spLocks noGrp="1"/>
          </p:cNvSpPr>
          <p:nvPr>
            <p:ph type="title"/>
          </p:nvPr>
        </p:nvSpPr>
        <p:spPr>
          <a:xfrm>
            <a:off x="0" y="0"/>
            <a:ext cx="9252520" cy="1417638"/>
          </a:xfrm>
          <a:solidFill>
            <a:schemeClr val="accent4">
              <a:lumMod val="20000"/>
              <a:lumOff val="80000"/>
            </a:schemeClr>
          </a:solidFill>
        </p:spPr>
        <p:txBody>
          <a:bodyPr/>
          <a:lstStyle/>
          <a:p>
            <a:pPr algn="ctr" eaLnBrk="1" hangingPunct="1">
              <a:defRPr/>
            </a:pPr>
            <a:r>
              <a:rPr lang="fr-FR" sz="3600" dirty="0" smtClean="0">
                <a:solidFill>
                  <a:schemeClr val="accent1">
                    <a:lumMod val="75000"/>
                  </a:schemeClr>
                </a:solidFill>
              </a:rPr>
              <a:t>Survie</a:t>
            </a:r>
            <a:endParaRPr lang="fr-FR" sz="3600" dirty="0">
              <a:solidFill>
                <a:schemeClr val="accent1">
                  <a:lumMod val="75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0" y="0"/>
            <a:ext cx="9144000" cy="1259632"/>
          </a:xfrm>
          <a:solidFill>
            <a:schemeClr val="accent4">
              <a:lumMod val="20000"/>
              <a:lumOff val="80000"/>
            </a:schemeClr>
          </a:solidFill>
        </p:spPr>
        <p:txBody>
          <a:bodyPr/>
          <a:lstStyle/>
          <a:p>
            <a:r>
              <a:rPr lang="fr-FR" dirty="0" smtClean="0"/>
              <a:t>En résumé, le </a:t>
            </a:r>
            <a:r>
              <a:rPr lang="fr-FR" dirty="0" err="1" smtClean="0"/>
              <a:t>néphroblastome</a:t>
            </a:r>
            <a:endParaRPr lang="fr-FR" dirty="0"/>
          </a:p>
        </p:txBody>
      </p:sp>
      <p:sp>
        <p:nvSpPr>
          <p:cNvPr id="6" name="Espace réservé du contenu 5"/>
          <p:cNvSpPr>
            <a:spLocks noGrp="1"/>
          </p:cNvSpPr>
          <p:nvPr>
            <p:ph idx="1"/>
          </p:nvPr>
        </p:nvSpPr>
        <p:spPr>
          <a:xfrm>
            <a:off x="0" y="1268760"/>
            <a:ext cx="9144000" cy="5589240"/>
          </a:xfrm>
          <a:solidFill>
            <a:schemeClr val="accent6">
              <a:lumMod val="20000"/>
              <a:lumOff val="80000"/>
            </a:schemeClr>
          </a:solidFill>
        </p:spPr>
        <p:txBody>
          <a:bodyPr>
            <a:noAutofit/>
          </a:bodyPr>
          <a:lstStyle/>
          <a:p>
            <a:pPr>
              <a:buFont typeface="Wingdings" pitchFamily="2" charset="2"/>
              <a:buChar char="v"/>
            </a:pPr>
            <a:r>
              <a:rPr lang="fr-FR" sz="2000" dirty="0" smtClean="0"/>
              <a:t>est la plus fréquente des tumeurs rénales malignes chez l'enfant.</a:t>
            </a:r>
          </a:p>
          <a:p>
            <a:pPr>
              <a:buFont typeface="Wingdings" pitchFamily="2" charset="2"/>
              <a:buChar char="v"/>
            </a:pPr>
            <a:endParaRPr lang="fr-FR" sz="2000" dirty="0" smtClean="0"/>
          </a:p>
          <a:p>
            <a:pPr>
              <a:buFont typeface="Wingdings" pitchFamily="2" charset="2"/>
              <a:buChar char="v"/>
            </a:pPr>
            <a:r>
              <a:rPr lang="fr-FR" sz="2000" dirty="0" smtClean="0"/>
              <a:t>est en rapport avec une prolifération anormale de cellules ressemblant à celles du rein de l'embryon (</a:t>
            </a:r>
            <a:r>
              <a:rPr lang="fr-FR" sz="2000" dirty="0" err="1" smtClean="0"/>
              <a:t>métanéphros</a:t>
            </a:r>
            <a:r>
              <a:rPr lang="fr-FR" sz="2000" dirty="0" smtClean="0"/>
              <a:t>), d'où la terminologie : « tumeur embryonnaire ».</a:t>
            </a:r>
          </a:p>
          <a:p>
            <a:pPr>
              <a:buFont typeface="Wingdings" pitchFamily="2" charset="2"/>
              <a:buChar char="v"/>
            </a:pPr>
            <a:endParaRPr lang="fr-FR" sz="2000" dirty="0" smtClean="0"/>
          </a:p>
          <a:p>
            <a:pPr>
              <a:buFont typeface="Wingdings" pitchFamily="2" charset="2"/>
              <a:buChar char="v"/>
            </a:pPr>
            <a:r>
              <a:rPr lang="fr-FR" sz="2000" dirty="0" smtClean="0"/>
              <a:t>affecte surtout le jeune enfant, entre 1 à 5 ans.</a:t>
            </a:r>
          </a:p>
          <a:p>
            <a:pPr>
              <a:buFont typeface="Wingdings" pitchFamily="2" charset="2"/>
              <a:buChar char="v"/>
            </a:pPr>
            <a:endParaRPr lang="fr-FR" sz="2000" dirty="0" smtClean="0"/>
          </a:p>
          <a:p>
            <a:pPr>
              <a:buFont typeface="Wingdings" pitchFamily="2" charset="2"/>
              <a:buChar char="v"/>
            </a:pPr>
            <a:r>
              <a:rPr lang="fr-FR" sz="2000" dirty="0" smtClean="0"/>
              <a:t>est sporadique dans 90% des cas, 10 % sont associés à des anomalies congénitales</a:t>
            </a:r>
          </a:p>
          <a:p>
            <a:endParaRPr lang="fr-FR" sz="2000" dirty="0" smtClean="0"/>
          </a:p>
          <a:p>
            <a:pPr>
              <a:buFont typeface="Wingdings" pitchFamily="2" charset="2"/>
              <a:buChar char="v"/>
            </a:pPr>
            <a:r>
              <a:rPr lang="fr-FR" sz="2000" dirty="0" smtClean="0"/>
              <a:t>Le diagnostic </a:t>
            </a:r>
            <a:r>
              <a:rPr lang="fr-FR" sz="2000" dirty="0" err="1" smtClean="0"/>
              <a:t>pré-opératoire</a:t>
            </a:r>
            <a:r>
              <a:rPr lang="fr-FR" sz="2000" dirty="0" smtClean="0"/>
              <a:t> repose sur la clinique et l'imagerie, en particulier sur le scanner .</a:t>
            </a:r>
          </a:p>
          <a:p>
            <a:pPr>
              <a:buFont typeface="Wingdings" pitchFamily="2" charset="2"/>
              <a:buChar char="v"/>
            </a:pPr>
            <a:endParaRPr lang="fr-FR" sz="2000" dirty="0" smtClean="0"/>
          </a:p>
          <a:p>
            <a:pPr>
              <a:buFont typeface="Wingdings" pitchFamily="2" charset="2"/>
              <a:buChar char="v"/>
            </a:pPr>
            <a:r>
              <a:rPr lang="fr-FR" sz="2000" dirty="0" smtClean="0"/>
              <a:t>Le dosage des métabolites urinaires des catécholamines est normal. </a:t>
            </a:r>
            <a:br>
              <a:rPr lang="fr-FR" sz="2000" dirty="0" smtClean="0"/>
            </a:br>
            <a:r>
              <a:rPr lang="fr-FR" sz="2000" dirty="0" smtClean="0"/>
              <a:t/>
            </a:r>
            <a:br>
              <a:rPr lang="fr-FR" sz="2000" dirty="0" smtClean="0"/>
            </a:br>
            <a:endParaRPr lang="fr-FR" sz="20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idx="1"/>
          </p:nvPr>
        </p:nvSpPr>
        <p:spPr>
          <a:xfrm>
            <a:off x="0" y="0"/>
            <a:ext cx="9144000" cy="6858000"/>
          </a:xfrm>
          <a:solidFill>
            <a:schemeClr val="accent6">
              <a:lumMod val="20000"/>
              <a:lumOff val="80000"/>
            </a:schemeClr>
          </a:solidFill>
        </p:spPr>
        <p:txBody>
          <a:bodyPr>
            <a:noAutofit/>
          </a:bodyPr>
          <a:lstStyle/>
          <a:p>
            <a:pPr>
              <a:buFont typeface="Wingdings" pitchFamily="2" charset="2"/>
              <a:buChar char="v"/>
            </a:pPr>
            <a:r>
              <a:rPr lang="fr-FR" sz="2400" dirty="0" smtClean="0"/>
              <a:t>Le diagnostic différentiel inclut des affections bénignes (PXG) et les autres tumeurs rénales de l'enfant (</a:t>
            </a:r>
            <a:r>
              <a:rPr lang="fr-FR" sz="2400" dirty="0" err="1" smtClean="0"/>
              <a:t>néphrome</a:t>
            </a:r>
            <a:r>
              <a:rPr lang="fr-FR" sz="2400" dirty="0" smtClean="0"/>
              <a:t> mésoblastique , sarcome à cellules claires, tumeurs </a:t>
            </a:r>
            <a:r>
              <a:rPr lang="fr-FR" sz="2400" dirty="0" err="1" smtClean="0"/>
              <a:t>rhabdoïdes</a:t>
            </a:r>
            <a:r>
              <a:rPr lang="fr-FR" sz="2400" dirty="0" smtClean="0"/>
              <a:t>) et  le </a:t>
            </a:r>
            <a:r>
              <a:rPr lang="fr-FR" sz="2400" dirty="0" err="1" smtClean="0"/>
              <a:t>neuroblastome</a:t>
            </a:r>
            <a:r>
              <a:rPr lang="fr-FR" sz="2400" dirty="0" smtClean="0"/>
              <a:t> (exceptionnel au niveau du rein, mais ayant pu envahir le rein par contigüité),.</a:t>
            </a:r>
          </a:p>
          <a:p>
            <a:pPr>
              <a:buFont typeface="Wingdings" pitchFamily="2" charset="2"/>
              <a:buChar char="v"/>
            </a:pPr>
            <a:r>
              <a:rPr lang="fr-FR" sz="2400" dirty="0" smtClean="0"/>
              <a:t>La prise en charge est pluridisciplinaire et associe chimiothérapie, chirurgie avec ou sans radiothérapie (stade et grade élevés)</a:t>
            </a:r>
          </a:p>
          <a:p>
            <a:r>
              <a:rPr lang="fr-FR" sz="2400" dirty="0" smtClean="0"/>
              <a:t>La chimiothérapie permet de réduire la taille tumorale en préopératoire, et d'éradiquer les métastases.</a:t>
            </a:r>
          </a:p>
          <a:p>
            <a:r>
              <a:rPr lang="fr-FR" sz="2400" dirty="0" smtClean="0"/>
              <a:t> La chirurgie doit être complète sans aucune effraction tumorale, ce qui nécessite habituellement une néphrectomie totale.</a:t>
            </a:r>
          </a:p>
          <a:p>
            <a:pPr>
              <a:buFont typeface="Wingdings" pitchFamily="2" charset="2"/>
              <a:buChar char="v"/>
            </a:pPr>
            <a:r>
              <a:rPr lang="fr-FR" sz="2400" dirty="0" smtClean="0"/>
              <a:t> L'examen au microscope permet de confirmer le </a:t>
            </a:r>
            <a:r>
              <a:rPr lang="fr-FR" sz="2400" dirty="0" err="1" smtClean="0"/>
              <a:t>néphroblastome</a:t>
            </a:r>
            <a:r>
              <a:rPr lang="fr-FR" sz="2400" dirty="0" smtClean="0"/>
              <a:t> et de préciser le stade de la tumeur dans le rein et le sous type histologique, ce qui est  déterminant pour le choix du traitement adjuvant.</a:t>
            </a:r>
          </a:p>
          <a:p>
            <a:pPr>
              <a:buFont typeface="Wingdings" pitchFamily="2" charset="2"/>
              <a:buChar char="v"/>
            </a:pPr>
            <a:r>
              <a:rPr lang="fr-FR" sz="2400" dirty="0" smtClean="0"/>
              <a:t>Dans la majorité des cas, le pronostic est favorable : la survie globale est supérieure à 90 %. </a:t>
            </a:r>
          </a:p>
          <a:p>
            <a:endParaRPr lang="fr-F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 clinique n°2</a:t>
            </a:r>
            <a:endParaRPr lang="fr-FR" dirty="0"/>
          </a:p>
        </p:txBody>
      </p:sp>
      <p:sp>
        <p:nvSpPr>
          <p:cNvPr id="3" name="Espace réservé du contenu 2"/>
          <p:cNvSpPr>
            <a:spLocks noGrp="1"/>
          </p:cNvSpPr>
          <p:nvPr>
            <p:ph idx="1"/>
          </p:nvPr>
        </p:nvSpPr>
        <p:spPr/>
        <p:txBody>
          <a:bodyPr/>
          <a:lstStyle/>
          <a:p>
            <a:r>
              <a:rPr lang="fr-FR" sz="2000" dirty="0" smtClean="0"/>
              <a:t>Tommy 12 mois suivi par pour une </a:t>
            </a:r>
            <a:r>
              <a:rPr lang="fr-FR" sz="2000" dirty="0" err="1" smtClean="0"/>
              <a:t>aniridie</a:t>
            </a:r>
            <a:r>
              <a:rPr lang="fr-FR" sz="2000" dirty="0" smtClean="0"/>
              <a:t> congénitale bilatérale, </a:t>
            </a:r>
          </a:p>
          <a:p>
            <a:pPr>
              <a:buNone/>
            </a:pPr>
            <a:r>
              <a:rPr lang="fr-FR" sz="2000" dirty="0" smtClean="0"/>
              <a:t>Et une hypothyroïdie congénitale sous </a:t>
            </a:r>
            <a:r>
              <a:rPr lang="fr-FR" sz="2000" dirty="0" err="1" smtClean="0"/>
              <a:t>Lévothyrox</a:t>
            </a:r>
            <a:endParaRPr lang="fr-FR" sz="2000" dirty="0" smtClean="0"/>
          </a:p>
          <a:p>
            <a:r>
              <a:rPr lang="fr-FR" sz="2000" dirty="0" smtClean="0"/>
              <a:t>Surveillance par échographie abdominale/6 mois. </a:t>
            </a:r>
          </a:p>
          <a:p>
            <a:r>
              <a:rPr lang="fr-FR" sz="2000" dirty="0" smtClean="0"/>
              <a:t>Echo octobre 2014: RAS</a:t>
            </a:r>
          </a:p>
          <a:p>
            <a:r>
              <a:rPr lang="fr-FR" sz="2000" dirty="0" err="1" smtClean="0"/>
              <a:t>Fevrier</a:t>
            </a:r>
            <a:r>
              <a:rPr lang="fr-FR" sz="2000" dirty="0" smtClean="0"/>
              <a:t> 2015 la maman remarque une masse flanc G qui augmente rapidement de volume </a:t>
            </a:r>
          </a:p>
          <a:p>
            <a:r>
              <a:rPr lang="fr-FR" sz="2000" dirty="0" smtClean="0"/>
              <a:t>Consultation en mars 2015: masse flanc G descendant en fosse iliaque G et dépassant ligne médiane. </a:t>
            </a:r>
          </a:p>
          <a:p>
            <a:r>
              <a:rPr lang="fr-FR" sz="2000" dirty="0" smtClean="0"/>
              <a:t>Bon EG. TA 100/55. BU -. 2 testicules palpés dans les bourses. </a:t>
            </a:r>
            <a:r>
              <a:rPr lang="fr-FR" sz="2000" dirty="0" err="1" smtClean="0"/>
              <a:t>Dvpt</a:t>
            </a:r>
            <a:r>
              <a:rPr lang="fr-FR" sz="2000" dirty="0" smtClean="0"/>
              <a:t> psychomoteur : léger retard car ne tient pas encore debout seul</a:t>
            </a:r>
          </a:p>
          <a:p>
            <a:r>
              <a:rPr lang="fr-FR" sz="2000" dirty="0" smtClean="0"/>
              <a:t>RAS par ailleurs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0"/>
            <a:ext cx="8750206" cy="1417638"/>
          </a:xfrm>
          <a:solidFill>
            <a:schemeClr val="accent4">
              <a:lumMod val="20000"/>
              <a:lumOff val="80000"/>
            </a:schemeClr>
          </a:solidFill>
        </p:spPr>
        <p:txBody>
          <a:bodyPr/>
          <a:lstStyle/>
          <a:p>
            <a:r>
              <a:rPr lang="fr-FR" sz="2000" dirty="0" smtClean="0"/>
              <a:t>Scanner TAP = Masse rénale gauche bien limitée sans localisation à distance décelée, mesurée à 9 x 9 cm. Aspect compatible avec diagnostic </a:t>
            </a:r>
            <a:r>
              <a:rPr lang="fr-FR" sz="2000" dirty="0" err="1" smtClean="0"/>
              <a:t>nephroblastome</a:t>
            </a:r>
            <a:endParaRPr lang="fr-FR" sz="2000" dirty="0"/>
          </a:p>
        </p:txBody>
      </p:sp>
      <p:pic>
        <p:nvPicPr>
          <p:cNvPr id="33793" name="Picture 1"/>
          <p:cNvPicPr>
            <a:picLocks noChangeAspect="1" noChangeArrowheads="1"/>
          </p:cNvPicPr>
          <p:nvPr/>
        </p:nvPicPr>
        <p:blipFill>
          <a:blip r:embed="rId2" cstate="print"/>
          <a:srcRect/>
          <a:stretch>
            <a:fillRect/>
          </a:stretch>
        </p:blipFill>
        <p:spPr bwMode="auto">
          <a:xfrm>
            <a:off x="1" y="2095249"/>
            <a:ext cx="9144000" cy="3926039"/>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0" y="1541387"/>
            <a:ext cx="9144000" cy="4263877"/>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1659</TotalTime>
  <Words>3177</Words>
  <Application>Microsoft Office PowerPoint</Application>
  <PresentationFormat>Affichage à l'écran (4:3)</PresentationFormat>
  <Paragraphs>388</Paragraphs>
  <Slides>68</Slides>
  <Notes>0</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0</vt:i4>
      </vt:variant>
      <vt:variant>
        <vt:lpstr>Titres des diapositives</vt:lpstr>
      </vt:variant>
      <vt:variant>
        <vt:i4>68</vt:i4>
      </vt:variant>
    </vt:vector>
  </HeadingPairs>
  <TitlesOfParts>
    <vt:vector size="73" baseType="lpstr">
      <vt:lpstr>Arial</vt:lpstr>
      <vt:lpstr>Calibri</vt:lpstr>
      <vt:lpstr>Times New Roman</vt:lpstr>
      <vt:lpstr>Wingdings</vt:lpstr>
      <vt:lpstr>Thème Office</vt:lpstr>
      <vt:lpstr>Nephroblastomes Wilms Tumors  </vt:lpstr>
      <vt:lpstr>Cas clinique n°1</vt:lpstr>
      <vt:lpstr>Echographie</vt:lpstr>
      <vt:lpstr>TDM = Masse rénale gauche de 9 cm associée à de multiples ganglions rétropéritonéaux de taille infrapathologique sus et sous rénaux. Aspect compatible avec un néphroblastome gauche localisé.</vt:lpstr>
      <vt:lpstr>Présentation PowerPoint</vt:lpstr>
      <vt:lpstr>Diagnostic et prise en charge</vt:lpstr>
      <vt:lpstr>Cas clinique n°2</vt:lpstr>
      <vt:lpstr>Scanner TAP = Masse rénale gauche bien limitée sans localisation à distance décelée, mesurée à 9 x 9 cm. Aspect compatible avec diagnostic nephroblastome</vt:lpstr>
      <vt:lpstr>Présentation PowerPoint</vt:lpstr>
      <vt:lpstr>Diagnostic et prise en charge</vt:lpstr>
      <vt:lpstr>Cas clinique 3</vt:lpstr>
      <vt:lpstr>Le scanner retrouve une volumineuse masse de 18 cm, développée aux dépens du pôle supérieur du rein droit, d'aspect très agressif, avec une extension tumorale vers le parenchyme hépatique et la veine cave inférieure. On note également de multiples nodules pulmonaires d'allure secondaire, répartis dans les deux champs.</vt:lpstr>
      <vt:lpstr>Présentation PowerPoint</vt:lpstr>
      <vt:lpstr>Présentation PowerPoint</vt:lpstr>
      <vt:lpstr>Examens complémentaires réalisés</vt:lpstr>
      <vt:lpstr>Diagnostic et prise en charge</vt:lpstr>
      <vt:lpstr>Cas clinique N° 4</vt:lpstr>
      <vt:lpstr>TDM= Masse de 5 cm a priori d'origine rénale gauche compte-tenu de la visibilité de la surrénale gauche. Bien limitée. Pas d’autres anomalies</vt:lpstr>
      <vt:lpstr>Présentation PowerPoint</vt:lpstr>
      <vt:lpstr>Diagnostic et prise en charge</vt:lpstr>
      <vt:lpstr>Cas clinique n°5</vt:lpstr>
      <vt:lpstr>IRM foetale</vt:lpstr>
      <vt:lpstr> TDM TAP: Néphromégalie bilatérale avec multiples nodules parenchymateux confluents d’aspect identique, de taille variable, homogènes.  Aspect compatible avec une néphroblastomatose, sans autre anomalie décelée, à l'étage pulmonaire,hépatique, osseux ou abdomino-pelvien. </vt:lpstr>
      <vt:lpstr>Présentation PowerPoint</vt:lpstr>
      <vt:lpstr>Prise en charge</vt:lpstr>
      <vt:lpstr>Cas clinique N° 6</vt:lpstr>
      <vt:lpstr>TDM TAP: Masse rénale gauche de 83 mm de grand axe, majoritairement nécrotique, sans signe d'extension loco- régionale ni de lésion secondaire, en particulier parenchymateuse pulmonaire décelée. </vt:lpstr>
      <vt:lpstr>Présentation PowerPoint</vt:lpstr>
      <vt:lpstr>Prise en charge</vt:lpstr>
      <vt:lpstr>Prise en charge</vt:lpstr>
      <vt:lpstr>Cas clinique 7</vt:lpstr>
      <vt:lpstr>TDM TAP: Mise en évidence d'une volumineuse masse abdomino pelvienne hétérogéne sans calcification, à point de départ rénal gauche (le rein gauche étant complètement détruit et ne persistant que sous forme d'une petite plage triangulaire, se rehaussant après injection de contraste). La masse mesure 198 mm de hauteur x 124 mm de largeur x 168mm mal limitée</vt:lpstr>
      <vt:lpstr>Présentation PowerPoint</vt:lpstr>
      <vt:lpstr>Diagnostic et Prise en charge</vt:lpstr>
      <vt:lpstr>Prise en charge</vt:lpstr>
      <vt:lpstr>NEPHROBLASTOMES</vt:lpstr>
      <vt:lpstr>EPIDEMIOLOGIE</vt:lpstr>
      <vt:lpstr>Malformations associées (10 %)</vt:lpstr>
      <vt:lpstr>TABLEAU CLINIQUE</vt:lpstr>
      <vt:lpstr>EXAMEN CLINIQUE</vt:lpstr>
      <vt:lpstr>Présentation PowerPoint</vt:lpstr>
      <vt:lpstr>BILAN INITIAL / BIOLOGIE</vt:lpstr>
      <vt:lpstr>BILAN INITIAL  /Imagerie</vt:lpstr>
      <vt:lpstr>BILAN INITIAL / IMAGERIE</vt:lpstr>
      <vt:lpstr>TUMEURS RETROPERITONEALES  diagnostics différentiels</vt:lpstr>
      <vt:lpstr>TUMEURS RETROPERITONEALES  diagnostic différentiel</vt:lpstr>
      <vt:lpstr>Anatomopathologie</vt:lpstr>
      <vt:lpstr> Quand biopsier ? Tableau décisionnel en cours de validation au sein SIOP RTSG</vt:lpstr>
      <vt:lpstr>Anatomopathologie</vt:lpstr>
      <vt:lpstr>Anatomopathologie</vt:lpstr>
      <vt:lpstr>STADE</vt:lpstr>
      <vt:lpstr>Classification histologique post-opératoire </vt:lpstr>
      <vt:lpstr>FACTEURS PRONOSTIQUES: expérience SIOP 2001 publiée dans Lancet 2018 : histologie ( risque et stade), âge, volume pre-op</vt:lpstr>
      <vt:lpstr>FACTEURS PRONOSTIQUES: la biologie!</vt:lpstr>
      <vt:lpstr>TRAITEMENT : UMBRELLA -SIOP RTSG study ouverte depuis 2020 en France</vt:lpstr>
      <vt:lpstr>TRAITEMENT / CHIMIOTHERAPIE</vt:lpstr>
      <vt:lpstr>Traitement pré opératoire</vt:lpstr>
      <vt:lpstr>Traitement post opératoire :  Il dépend du stade local, de l’histologie et du volume tumoral preop</vt:lpstr>
      <vt:lpstr>UMBRELLA STUDY : schéma général</vt:lpstr>
      <vt:lpstr>Traitement / chirurgie</vt:lpstr>
      <vt:lpstr>Traitement / Radiothérapie</vt:lpstr>
      <vt:lpstr>Présentation PowerPoint</vt:lpstr>
      <vt:lpstr>Restes nephrogéniques hyperplastiques ou Nephroblastomatose</vt:lpstr>
      <vt:lpstr>Présentation PowerPoint</vt:lpstr>
      <vt:lpstr>Surveillance</vt:lpstr>
      <vt:lpstr>Survie</vt:lpstr>
      <vt:lpstr>En résumé, le néphroblastome</vt:lpstr>
      <vt:lpstr>Présentation PowerPoint</vt:lpstr>
    </vt:vector>
  </TitlesOfParts>
  <Company>COL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hcrop</dc:creator>
  <cp:lastModifiedBy>sudour</cp:lastModifiedBy>
  <cp:revision>122</cp:revision>
  <dcterms:created xsi:type="dcterms:W3CDTF">2011-04-08T10:19:30Z</dcterms:created>
  <dcterms:modified xsi:type="dcterms:W3CDTF">2021-02-05T10:57:29Z</dcterms:modified>
</cp:coreProperties>
</file>