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3" r:id="rId9"/>
    <p:sldId id="265" r:id="rId10"/>
    <p:sldId id="264" r:id="rId11"/>
    <p:sldId id="272" r:id="rId12"/>
    <p:sldId id="266" r:id="rId13"/>
    <p:sldId id="271" r:id="rId14"/>
    <p:sldId id="274" r:id="rId15"/>
    <p:sldId id="275" r:id="rId16"/>
    <p:sldId id="267" r:id="rId17"/>
    <p:sldId id="284" r:id="rId18"/>
    <p:sldId id="276" r:id="rId19"/>
    <p:sldId id="273" r:id="rId20"/>
    <p:sldId id="277" r:id="rId21"/>
    <p:sldId id="283" r:id="rId22"/>
    <p:sldId id="286" r:id="rId23"/>
    <p:sldId id="268" r:id="rId24"/>
    <p:sldId id="270" r:id="rId25"/>
    <p:sldId id="290" r:id="rId26"/>
    <p:sldId id="288" r:id="rId27"/>
    <p:sldId id="269" r:id="rId28"/>
    <p:sldId id="287" r:id="rId29"/>
    <p:sldId id="289" r:id="rId30"/>
    <p:sldId id="291" r:id="rId31"/>
    <p:sldId id="280" r:id="rId32"/>
    <p:sldId id="278" r:id="rId33"/>
    <p:sldId id="285" r:id="rId34"/>
    <p:sldId id="279" r:id="rId35"/>
    <p:sldId id="281" r:id="rId36"/>
    <p:sldId id="282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ire\Desktop\Figures%20int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568699745865098"/>
          <c:y val="0.10291869144228334"/>
          <c:w val="0.46135934397089251"/>
          <c:h val="0.8011967780443983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Feuil1!$C$26:$C$42</c:f>
              <c:strCache>
                <c:ptCount val="17"/>
                <c:pt idx="0">
                  <c:v>Pancréatite 1,6%</c:v>
                </c:pt>
                <c:pt idx="1">
                  <c:v>Infection bactérienne 9%</c:v>
                </c:pt>
                <c:pt idx="2">
                  <c:v>Infection bactérienne de cathéter 1,5%</c:v>
                </c:pt>
                <c:pt idx="3">
                  <c:v>Scépticémie 6%</c:v>
                </c:pt>
                <c:pt idx="4">
                  <c:v>Pneumocystose 0,5%</c:v>
                </c:pt>
                <c:pt idx="5">
                  <c:v>Infection virale 5%</c:v>
                </c:pt>
                <c:pt idx="6">
                  <c:v>Infection sans précision 18%</c:v>
                </c:pt>
                <c:pt idx="7">
                  <c:v>Thrombose du SNC 1,5%</c:v>
                </c:pt>
                <c:pt idx="8">
                  <c:v>Thrombose de cathéter 0,7%</c:v>
                </c:pt>
                <c:pt idx="9">
                  <c:v>Autres thromboses 0,6%</c:v>
                </c:pt>
                <c:pt idx="10">
                  <c:v>Allergie à l'asparaginase 2%</c:v>
                </c:pt>
                <c:pt idx="11">
                  <c:v>Troubles psy cortico-induits 0.5%</c:v>
                </c:pt>
                <c:pt idx="12">
                  <c:v>Encéphalopathie au MTX 8%</c:v>
                </c:pt>
                <c:pt idx="13">
                  <c:v>Neuropathie VCR 2%</c:v>
                </c:pt>
                <c:pt idx="14">
                  <c:v>Ostéonecrose 4,5%</c:v>
                </c:pt>
                <c:pt idx="15">
                  <c:v>Mucite 1,3%</c:v>
                </c:pt>
                <c:pt idx="16">
                  <c:v>Diabète cortico-induit 1,3%</c:v>
                </c:pt>
              </c:strCache>
            </c:strRef>
          </c:cat>
          <c:val>
            <c:numRef>
              <c:f>Feuil1!$D$26:$D$42</c:f>
              <c:numCache>
                <c:formatCode>0.00%</c:formatCode>
                <c:ptCount val="17"/>
                <c:pt idx="0">
                  <c:v>1.6E-2</c:v>
                </c:pt>
                <c:pt idx="1">
                  <c:v>9.0999999999999998E-2</c:v>
                </c:pt>
                <c:pt idx="2">
                  <c:v>1.4E-2</c:v>
                </c:pt>
                <c:pt idx="3">
                  <c:v>5.8000000000000003E-2</c:v>
                </c:pt>
                <c:pt idx="4">
                  <c:v>5.0000000000000001E-3</c:v>
                </c:pt>
                <c:pt idx="5" formatCode="0%">
                  <c:v>0.05</c:v>
                </c:pt>
                <c:pt idx="6" formatCode="0%">
                  <c:v>0.17499999999999999</c:v>
                </c:pt>
                <c:pt idx="7">
                  <c:v>1.6E-2</c:v>
                </c:pt>
                <c:pt idx="8">
                  <c:v>7.0000000000000001E-3</c:v>
                </c:pt>
                <c:pt idx="9">
                  <c:v>6.0000000000000001E-3</c:v>
                </c:pt>
                <c:pt idx="10">
                  <c:v>1.7999999999999999E-2</c:v>
                </c:pt>
                <c:pt idx="11">
                  <c:v>6.0000000000000001E-3</c:v>
                </c:pt>
                <c:pt idx="12" formatCode="0%">
                  <c:v>0.08</c:v>
                </c:pt>
                <c:pt idx="13" formatCode="0%">
                  <c:v>0.02</c:v>
                </c:pt>
                <c:pt idx="14">
                  <c:v>4.3999999999999997E-2</c:v>
                </c:pt>
                <c:pt idx="15">
                  <c:v>1.2999999999999999E-2</c:v>
                </c:pt>
                <c:pt idx="16">
                  <c:v>1.2999999999999999E-2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049609200948875E-2"/>
          <c:y val="6.5968941382327215E-2"/>
          <c:w val="0.34342078767931788"/>
          <c:h val="0.90625328083989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7AFB-EDDC-4EA2-9817-F62E7A8CCB78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D634-8AE6-47B8-A752-C7BC66EDC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0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7AFB-EDDC-4EA2-9817-F62E7A8CCB78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D634-8AE6-47B8-A752-C7BC66EDC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38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7AFB-EDDC-4EA2-9817-F62E7A8CCB78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D634-8AE6-47B8-A752-C7BC66EDC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83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7AFB-EDDC-4EA2-9817-F62E7A8CCB78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D634-8AE6-47B8-A752-C7BC66EDC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77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7AFB-EDDC-4EA2-9817-F62E7A8CCB78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D634-8AE6-47B8-A752-C7BC66EDC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13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7AFB-EDDC-4EA2-9817-F62E7A8CCB78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D634-8AE6-47B8-A752-C7BC66EDC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46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7AFB-EDDC-4EA2-9817-F62E7A8CCB78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D634-8AE6-47B8-A752-C7BC66EDC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46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7AFB-EDDC-4EA2-9817-F62E7A8CCB78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D634-8AE6-47B8-A752-C7BC66EDC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53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7AFB-EDDC-4EA2-9817-F62E7A8CCB78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D634-8AE6-47B8-A752-C7BC66EDC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7AFB-EDDC-4EA2-9817-F62E7A8CCB78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D634-8AE6-47B8-A752-C7BC66EDC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81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7AFB-EDDC-4EA2-9817-F62E7A8CCB78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D634-8AE6-47B8-A752-C7BC66EDC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74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C7AFB-EDDC-4EA2-9817-F62E7A8CCB78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D634-8AE6-47B8-A752-C7BC66EDC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93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Leucémies aigues lymphoblastiques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« Les leucémies sont des cancers solides un peu mous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32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morphologique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Classification L1, L2, L3(</a:t>
            </a:r>
            <a:r>
              <a:rPr lang="fr-FR" dirty="0" err="1"/>
              <a:t>B</a:t>
            </a:r>
            <a:r>
              <a:rPr lang="fr-FR" dirty="0" err="1" smtClean="0"/>
              <a:t>urkitt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Pb des </a:t>
            </a:r>
            <a:r>
              <a:rPr lang="fr-FR" dirty="0" err="1" smtClean="0"/>
              <a:t>Hématogones</a:t>
            </a:r>
            <a:r>
              <a:rPr lang="fr-FR" dirty="0" smtClean="0"/>
              <a:t> (lymphocytes avec aspects cytologiques immatures)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4290" t="19686" r="53098" b="46068"/>
          <a:stretch/>
        </p:blipFill>
        <p:spPr>
          <a:xfrm>
            <a:off x="641444" y="2606722"/>
            <a:ext cx="2756848" cy="23474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9702" t="20085" r="25112" b="46466"/>
          <a:stretch/>
        </p:blipFill>
        <p:spPr>
          <a:xfrm>
            <a:off x="4012441" y="2606721"/>
            <a:ext cx="2756848" cy="23474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9590" t="59507" r="28022" b="8239"/>
          <a:stretch/>
        </p:blipFill>
        <p:spPr>
          <a:xfrm>
            <a:off x="7383438" y="2606720"/>
            <a:ext cx="2729553" cy="234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Immunophénotypage des LA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Identification des caractéristiques moléculaires d’une cellule à l’aide </a:t>
            </a:r>
            <a:r>
              <a:rPr lang="fr-FR" dirty="0" err="1" smtClean="0"/>
              <a:t>d’Ac</a:t>
            </a:r>
            <a:r>
              <a:rPr lang="fr-FR" dirty="0" smtClean="0"/>
              <a:t> monoclonaux (+fluorochromes) en cytométrie en flux</a:t>
            </a:r>
          </a:p>
          <a:p>
            <a:r>
              <a:rPr lang="fr-FR" dirty="0" smtClean="0"/>
              <a:t>CD : clusters de différenciation</a:t>
            </a:r>
          </a:p>
          <a:p>
            <a:pPr lvl="1"/>
            <a:r>
              <a:rPr lang="fr-FR" dirty="0" err="1" smtClean="0"/>
              <a:t>Ac</a:t>
            </a:r>
            <a:r>
              <a:rPr lang="fr-FR" dirty="0" smtClean="0"/>
              <a:t> monoclonaux reconnaissant une molécule</a:t>
            </a:r>
          </a:p>
          <a:p>
            <a:pPr lvl="1"/>
            <a:r>
              <a:rPr lang="fr-FR" dirty="0" smtClean="0"/>
              <a:t>Puis la molécule</a:t>
            </a:r>
          </a:p>
          <a:p>
            <a:pPr lvl="1"/>
            <a:r>
              <a:rPr lang="fr-FR" dirty="0" smtClean="0"/>
              <a:t>Combinaison </a:t>
            </a:r>
            <a:r>
              <a:rPr lang="fr-FR" dirty="0" err="1" smtClean="0"/>
              <a:t>d’Ac</a:t>
            </a:r>
            <a:endParaRPr lang="fr-FR" dirty="0"/>
          </a:p>
          <a:p>
            <a:r>
              <a:rPr lang="fr-FR" dirty="0" smtClean="0"/>
              <a:t>Assignement de lignée  </a:t>
            </a:r>
          </a:p>
          <a:p>
            <a:pPr lvl="1"/>
            <a:r>
              <a:rPr lang="fr-FR" dirty="0" smtClean="0"/>
              <a:t>Lymphoïde/myéloïde- LAL B/T</a:t>
            </a:r>
          </a:p>
          <a:p>
            <a:r>
              <a:rPr lang="fr-FR" dirty="0" smtClean="0"/>
              <a:t>Stade de maturation</a:t>
            </a:r>
          </a:p>
          <a:p>
            <a:r>
              <a:rPr lang="fr-FR" dirty="0" smtClean="0"/>
              <a:t>Maladie résiduelle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7387" t="35017" r="39807" b="26955"/>
          <a:stretch/>
        </p:blipFill>
        <p:spPr>
          <a:xfrm>
            <a:off x="7178723" y="3425588"/>
            <a:ext cx="3428317" cy="31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Immunophénotypage des LAL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LAL-B</a:t>
            </a:r>
          </a:p>
          <a:p>
            <a:pPr lvl="1"/>
            <a:r>
              <a:rPr lang="fr-FR" dirty="0" smtClean="0"/>
              <a:t>CD 19, cCD79a, cCD22, CD10, </a:t>
            </a:r>
            <a:r>
              <a:rPr lang="fr-FR" dirty="0" err="1" smtClean="0"/>
              <a:t>cIg</a:t>
            </a:r>
            <a:r>
              <a:rPr lang="fr-FR" dirty="0" smtClean="0"/>
              <a:t>µ, </a:t>
            </a:r>
            <a:r>
              <a:rPr lang="fr-FR" dirty="0" err="1" smtClean="0"/>
              <a:t>sIg</a:t>
            </a:r>
            <a:endParaRPr lang="fr-FR" dirty="0" smtClean="0"/>
          </a:p>
          <a:p>
            <a:pPr lvl="1"/>
            <a:r>
              <a:rPr lang="fr-FR" dirty="0" smtClean="0"/>
              <a:t>Classification des LAL-B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30050" r="7712" b="35920"/>
          <a:stretch/>
        </p:blipFill>
        <p:spPr>
          <a:xfrm>
            <a:off x="2019868" y="3411940"/>
            <a:ext cx="7902053" cy="27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Immunophénotypage des LAL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LAL-T</a:t>
            </a:r>
          </a:p>
          <a:p>
            <a:pPr lvl="1"/>
            <a:r>
              <a:rPr lang="fr-FR" dirty="0" smtClean="0"/>
              <a:t>CD 3, CD7, CD2, CD5,CD1a, CD10, CD4, CD8, TCR</a:t>
            </a:r>
          </a:p>
          <a:p>
            <a:pPr lvl="1"/>
            <a:r>
              <a:rPr lang="fr-FR" dirty="0" smtClean="0"/>
              <a:t>Classification des LAL-T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8" t="65473" r="4577" b="2687"/>
          <a:stretch/>
        </p:blipFill>
        <p:spPr>
          <a:xfrm>
            <a:off x="2115402" y="3439234"/>
            <a:ext cx="8093123" cy="27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Cytogénétique et biologie moléculaire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4061346" cy="4351338"/>
          </a:xfrm>
        </p:spPr>
        <p:txBody>
          <a:bodyPr/>
          <a:lstStyle/>
          <a:p>
            <a:r>
              <a:rPr lang="fr-FR" dirty="0" smtClean="0"/>
              <a:t>Cytogénétique </a:t>
            </a:r>
            <a:r>
              <a:rPr lang="fr-FR" dirty="0" err="1" smtClean="0"/>
              <a:t>conventionelle</a:t>
            </a:r>
            <a:endParaRPr lang="fr-FR" dirty="0" smtClean="0"/>
          </a:p>
          <a:p>
            <a:r>
              <a:rPr lang="fr-FR" dirty="0" smtClean="0"/>
              <a:t>Cytogénétique moléculaire (FISH)</a:t>
            </a:r>
          </a:p>
          <a:p>
            <a:r>
              <a:rPr lang="fr-FR" dirty="0" smtClean="0"/>
              <a:t>PCR/transcrits</a:t>
            </a:r>
          </a:p>
          <a:p>
            <a:r>
              <a:rPr lang="fr-FR" dirty="0" smtClean="0"/>
              <a:t>SNP, CGH </a:t>
            </a:r>
            <a:r>
              <a:rPr lang="fr-FR" dirty="0" err="1" smtClean="0"/>
              <a:t>array</a:t>
            </a:r>
            <a:r>
              <a:rPr lang="fr-FR" dirty="0" smtClean="0"/>
              <a:t>, NGS…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6754" t="22075" r="24664" b="12818"/>
          <a:stretch/>
        </p:blipFill>
        <p:spPr>
          <a:xfrm>
            <a:off x="5430671" y="1965279"/>
            <a:ext cx="5923129" cy="44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Cytogénétique et biologie </a:t>
            </a:r>
            <a:r>
              <a:rPr lang="fr-FR" dirty="0" smtClean="0"/>
              <a:t>moléculaire : des anomalies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Acquises</a:t>
            </a:r>
          </a:p>
          <a:p>
            <a:r>
              <a:rPr lang="fr-FR" dirty="0" smtClean="0"/>
              <a:t>Clonales</a:t>
            </a:r>
          </a:p>
          <a:p>
            <a:r>
              <a:rPr lang="fr-FR" dirty="0" smtClean="0"/>
              <a:t>Spécifiques</a:t>
            </a:r>
          </a:p>
          <a:p>
            <a:r>
              <a:rPr lang="fr-FR" dirty="0" smtClean="0"/>
              <a:t>Récurrentes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4552" t="19886" r="16717" b="20782"/>
          <a:stretch/>
        </p:blipFill>
        <p:spPr>
          <a:xfrm>
            <a:off x="3111689" y="1967777"/>
            <a:ext cx="8379726" cy="40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ytogénétique et biologie moléculaire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Anomalies de pronostic favorable : </a:t>
            </a:r>
            <a:r>
              <a:rPr lang="fr-FR" dirty="0" err="1" smtClean="0"/>
              <a:t>Hyperdiploïdie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5001" t="24863" r="16044" b="12420"/>
          <a:stretch/>
        </p:blipFill>
        <p:spPr>
          <a:xfrm>
            <a:off x="1201004" y="2292825"/>
            <a:ext cx="8407021" cy="42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Cytogénétique et biologie moléculaire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Piège : duplication d’</a:t>
            </a:r>
            <a:r>
              <a:rPr lang="fr-FR" dirty="0" err="1" smtClean="0"/>
              <a:t>hypodiploïdie</a:t>
            </a:r>
            <a:r>
              <a:rPr lang="fr-FR" dirty="0" smtClean="0"/>
              <a:t> (défavorable)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1045" t="28646" r="43023" b="28547"/>
          <a:stretch/>
        </p:blipFill>
        <p:spPr>
          <a:xfrm>
            <a:off x="550459" y="2729553"/>
            <a:ext cx="4380932" cy="29342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59216" t="61896" r="18284" b="11424"/>
          <a:stretch/>
        </p:blipFill>
        <p:spPr>
          <a:xfrm>
            <a:off x="8898341" y="1364777"/>
            <a:ext cx="2743200" cy="1828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21157" t="43977" r="43358" b="13017"/>
          <a:stretch/>
        </p:blipFill>
        <p:spPr>
          <a:xfrm>
            <a:off x="5677468" y="3603008"/>
            <a:ext cx="4326341" cy="29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Cytogénétique et biologie moléculaire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275997" cy="4351338"/>
          </a:xfrm>
        </p:spPr>
        <p:txBody>
          <a:bodyPr>
            <a:normAutofit/>
          </a:bodyPr>
          <a:lstStyle/>
          <a:p>
            <a:r>
              <a:rPr lang="fr-FR" dirty="0"/>
              <a:t>Anomalies de pronostic favorable </a:t>
            </a:r>
            <a:r>
              <a:rPr lang="fr-FR" dirty="0" smtClean="0"/>
              <a:t>: translocation (12;21)</a:t>
            </a:r>
          </a:p>
          <a:p>
            <a:r>
              <a:rPr lang="fr-FR" dirty="0" smtClean="0"/>
              <a:t>Translocation cryptique (cytogénétique </a:t>
            </a:r>
            <a:r>
              <a:rPr lang="fr-FR" dirty="0" err="1" smtClean="0"/>
              <a:t>conventionelle</a:t>
            </a:r>
            <a:r>
              <a:rPr lang="fr-FR" dirty="0" smtClean="0"/>
              <a:t>) </a:t>
            </a:r>
          </a:p>
          <a:p>
            <a:r>
              <a:rPr lang="fr-FR" dirty="0" smtClean="0"/>
              <a:t>FISH</a:t>
            </a:r>
            <a:endParaRPr lang="fr-FR" dirty="0"/>
          </a:p>
          <a:p>
            <a:r>
              <a:rPr lang="fr-FR" dirty="0" smtClean="0"/>
              <a:t>PCR : transcrit TEL-AML1 (ETV6-RUNX1)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8433" t="33425" r="20746" b="31334"/>
          <a:stretch/>
        </p:blipFill>
        <p:spPr>
          <a:xfrm>
            <a:off x="7137779" y="2101755"/>
            <a:ext cx="3944203" cy="358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cytogénétique et biologie moléculaire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Anomalies de pronostic défavorable : réarrangement MLL</a:t>
            </a:r>
          </a:p>
          <a:p>
            <a:r>
              <a:rPr lang="fr-FR" dirty="0" smtClean="0"/>
              <a:t>11q23</a:t>
            </a:r>
          </a:p>
          <a:p>
            <a:r>
              <a:rPr lang="fr-FR" dirty="0" smtClean="0"/>
              <a:t>Partenaires multiples : t (4;11), (1;11)…</a:t>
            </a:r>
          </a:p>
          <a:p>
            <a:r>
              <a:rPr lang="fr-FR" dirty="0" smtClean="0"/>
              <a:t>Etude en FISH systématique &lt; 1an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1045" t="35018" r="15485" b="49054"/>
          <a:stretch/>
        </p:blipFill>
        <p:spPr>
          <a:xfrm>
            <a:off x="428768" y="3851169"/>
            <a:ext cx="7738282" cy="10918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2612" t="59507" r="60932" b="13017"/>
          <a:stretch/>
        </p:blipFill>
        <p:spPr>
          <a:xfrm>
            <a:off x="8462182" y="3264314"/>
            <a:ext cx="2596486" cy="22655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6679" t="39398" r="66530" b="41289"/>
          <a:stretch/>
        </p:blipFill>
        <p:spPr>
          <a:xfrm>
            <a:off x="5336276" y="4942991"/>
            <a:ext cx="2279176" cy="16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Epidémiologie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3081" y="1825625"/>
            <a:ext cx="3248167" cy="4351338"/>
          </a:xfrm>
        </p:spPr>
        <p:txBody>
          <a:bodyPr/>
          <a:lstStyle/>
          <a:p>
            <a:r>
              <a:rPr lang="fr-FR" dirty="0" smtClean="0"/>
              <a:t>Incidence</a:t>
            </a:r>
          </a:p>
          <a:p>
            <a:pPr lvl="1"/>
            <a:r>
              <a:rPr lang="fr-FR" dirty="0" smtClean="0"/>
              <a:t>1 enfant/1500 aura une LA.</a:t>
            </a:r>
          </a:p>
          <a:p>
            <a:pPr lvl="1"/>
            <a:r>
              <a:rPr lang="fr-FR" dirty="0" smtClean="0"/>
              <a:t>5000 enfants/ an en Europe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Variation/âge</a:t>
            </a:r>
          </a:p>
          <a:p>
            <a:pPr lvl="1"/>
            <a:r>
              <a:rPr lang="fr-FR" dirty="0" smtClean="0"/>
              <a:t>Pic entre 2 et 5 ans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7799" t="20483" r="16492" b="11224"/>
          <a:stretch/>
        </p:blipFill>
        <p:spPr>
          <a:xfrm>
            <a:off x="3671248" y="1495781"/>
            <a:ext cx="8011236" cy="46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cytogénétique et biologie moléculaire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Anomalies de pronostic défavorable : chromosome Philadelphie ou translocation (9;22)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4328" t="37805" r="46045" b="12618"/>
          <a:stretch/>
        </p:blipFill>
        <p:spPr>
          <a:xfrm>
            <a:off x="6096000" y="2947916"/>
            <a:ext cx="4831309" cy="33982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0597" t="48756" r="47836" b="9632"/>
          <a:stretch/>
        </p:blipFill>
        <p:spPr>
          <a:xfrm>
            <a:off x="545910" y="2947916"/>
            <a:ext cx="4899547" cy="3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cytogénétique et biologie moléculaire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221406" cy="435133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Les « </a:t>
            </a:r>
            <a:r>
              <a:rPr lang="fr-FR" dirty="0" err="1" smtClean="0"/>
              <a:t>B-other</a:t>
            </a:r>
            <a:r>
              <a:rPr lang="fr-FR" dirty="0" smtClean="0"/>
              <a:t> » : attention!</a:t>
            </a:r>
          </a:p>
          <a:p>
            <a:r>
              <a:rPr lang="fr-FR" dirty="0" smtClean="0"/>
              <a:t>De nouveaux gènes d’</a:t>
            </a:r>
            <a:r>
              <a:rPr lang="fr-FR" dirty="0" err="1" smtClean="0"/>
              <a:t>intéret</a:t>
            </a:r>
            <a:endParaRPr lang="fr-FR" dirty="0" smtClean="0"/>
          </a:p>
          <a:p>
            <a:r>
              <a:rPr lang="fr-FR" dirty="0" smtClean="0"/>
              <a:t>IKAROS </a:t>
            </a:r>
          </a:p>
          <a:p>
            <a:r>
              <a:rPr lang="fr-FR" dirty="0" smtClean="0"/>
              <a:t>LAL-B « Phi-</a:t>
            </a:r>
            <a:r>
              <a:rPr lang="fr-FR" dirty="0" err="1" smtClean="0"/>
              <a:t>like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/>
              <a:t>Pas de transcrit BCR-ABL mais</a:t>
            </a:r>
          </a:p>
          <a:p>
            <a:pPr lvl="1"/>
            <a:r>
              <a:rPr lang="fr-FR" dirty="0" smtClean="0"/>
              <a:t>D’autres anomalies des voies JAK/STAT, RAS, ABL…</a:t>
            </a:r>
          </a:p>
          <a:p>
            <a:pPr lvl="1"/>
            <a:r>
              <a:rPr lang="fr-FR" dirty="0" smtClean="0"/>
              <a:t>CRLF2 : code pour le TSLPR qui activera la voie JAK</a:t>
            </a:r>
          </a:p>
          <a:p>
            <a:pPr lvl="1"/>
            <a:r>
              <a:rPr lang="fr-FR" dirty="0" smtClean="0"/>
              <a:t>Recherchées quand B </a:t>
            </a:r>
            <a:r>
              <a:rPr lang="fr-FR" dirty="0" err="1" smtClean="0"/>
              <a:t>other</a:t>
            </a:r>
            <a:r>
              <a:rPr lang="fr-FR" dirty="0" smtClean="0"/>
              <a:t> avec mauvaise réponse au </a:t>
            </a:r>
            <a:r>
              <a:rPr lang="fr-FR" dirty="0" err="1" smtClean="0"/>
              <a:t>ttt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271"/>
          <a:stretch/>
        </p:blipFill>
        <p:spPr>
          <a:xfrm>
            <a:off x="5621740" y="2486392"/>
            <a:ext cx="5732060" cy="302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les LAL-T?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Profil mutationnel NOTCH1/FBXW7/RAS/PTEN</a:t>
            </a:r>
          </a:p>
          <a:p>
            <a:r>
              <a:rPr lang="fr-FR" dirty="0" smtClean="0"/>
              <a:t>Pour l’instant non décisionnel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3059" t="16700" r="51642" b="50249"/>
          <a:stretch/>
        </p:blipFill>
        <p:spPr>
          <a:xfrm>
            <a:off x="4299045" y="2879678"/>
            <a:ext cx="5745707" cy="36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Classification pronostique : au diagnostic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Clinique</a:t>
            </a:r>
          </a:p>
          <a:p>
            <a:pPr lvl="1"/>
            <a:r>
              <a:rPr lang="fr-FR" dirty="0" smtClean="0"/>
              <a:t>Age : </a:t>
            </a:r>
            <a:r>
              <a:rPr lang="fr-FR" dirty="0" err="1" smtClean="0"/>
              <a:t>cut</a:t>
            </a:r>
            <a:r>
              <a:rPr lang="fr-FR" dirty="0"/>
              <a:t>-</a:t>
            </a:r>
            <a:r>
              <a:rPr lang="fr-FR" dirty="0" smtClean="0"/>
              <a:t>off à 10 ans</a:t>
            </a:r>
          </a:p>
          <a:p>
            <a:pPr lvl="1"/>
            <a:r>
              <a:rPr lang="fr-FR" dirty="0" smtClean="0"/>
              <a:t>Atteinte du SNC : examen et PL diagnostique</a:t>
            </a:r>
          </a:p>
          <a:p>
            <a:r>
              <a:rPr lang="fr-FR" dirty="0" smtClean="0"/>
              <a:t>Biologique</a:t>
            </a:r>
          </a:p>
          <a:p>
            <a:pPr lvl="1"/>
            <a:r>
              <a:rPr lang="fr-FR" dirty="0" smtClean="0"/>
              <a:t>B/T</a:t>
            </a:r>
          </a:p>
          <a:p>
            <a:pPr lvl="1"/>
            <a:r>
              <a:rPr lang="fr-FR" dirty="0" smtClean="0"/>
              <a:t>Leucocytose : </a:t>
            </a:r>
            <a:r>
              <a:rPr lang="fr-FR" dirty="0"/>
              <a:t>≥ 50G/L</a:t>
            </a:r>
            <a:endParaRPr lang="fr-FR" dirty="0" smtClean="0"/>
          </a:p>
          <a:p>
            <a:pPr lvl="1"/>
            <a:r>
              <a:rPr lang="fr-FR" dirty="0" smtClean="0"/>
              <a:t>Cytogénétique/bio mol pour les LAL-B</a:t>
            </a:r>
          </a:p>
          <a:p>
            <a:pPr lvl="1"/>
            <a:endParaRPr lang="fr-FR" dirty="0"/>
          </a:p>
          <a:p>
            <a:r>
              <a:rPr lang="fr-FR" dirty="0" smtClean="0"/>
              <a:t>Critères NCI High </a:t>
            </a:r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/>
              <a:t>: ≥ </a:t>
            </a:r>
            <a:r>
              <a:rPr lang="fr-FR" dirty="0" smtClean="0"/>
              <a:t>10 ans ou </a:t>
            </a:r>
            <a:r>
              <a:rPr lang="fr-FR" dirty="0"/>
              <a:t>leuco ≥ 50G/L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77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Classification pronostique : réponse au 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Corticosensibilité</a:t>
            </a:r>
            <a:r>
              <a:rPr lang="fr-FR" dirty="0" smtClean="0"/>
              <a:t> après 7j de </a:t>
            </a:r>
            <a:r>
              <a:rPr lang="fr-FR" dirty="0" err="1" smtClean="0"/>
              <a:t>corticoides</a:t>
            </a:r>
            <a:r>
              <a:rPr lang="fr-FR" dirty="0" smtClean="0"/>
              <a:t> + 1 PL </a:t>
            </a:r>
          </a:p>
          <a:p>
            <a:pPr lvl="1"/>
            <a:r>
              <a:rPr lang="fr-FR" dirty="0"/>
              <a:t>≥</a:t>
            </a:r>
            <a:r>
              <a:rPr lang="fr-FR" dirty="0" smtClean="0"/>
              <a:t>1000 blastes/mm3 dans le sang : </a:t>
            </a:r>
            <a:r>
              <a:rPr lang="fr-FR" dirty="0" err="1" smtClean="0"/>
              <a:t>corticorésistant</a:t>
            </a:r>
            <a:endParaRPr lang="fr-FR" dirty="0" smtClean="0"/>
          </a:p>
          <a:p>
            <a:r>
              <a:rPr lang="fr-FR" dirty="0" smtClean="0"/>
              <a:t>Rémission cytologique à la fin de l’induction</a:t>
            </a:r>
          </a:p>
          <a:p>
            <a:pPr lvl="1"/>
            <a:r>
              <a:rPr lang="fr-FR" dirty="0" smtClean="0"/>
              <a:t>&gt;5% de blastes : </a:t>
            </a:r>
            <a:r>
              <a:rPr lang="fr-FR" dirty="0" err="1" smtClean="0"/>
              <a:t>chimiorésistant</a:t>
            </a:r>
            <a:endParaRPr lang="fr-FR" dirty="0" smtClean="0"/>
          </a:p>
          <a:p>
            <a:r>
              <a:rPr lang="fr-FR" dirty="0" smtClean="0"/>
              <a:t>Maladie résiduelle</a:t>
            </a:r>
          </a:p>
          <a:p>
            <a:pPr lvl="1"/>
            <a:r>
              <a:rPr lang="fr-FR" dirty="0" smtClean="0"/>
              <a:t>Biologie moléculaire (</a:t>
            </a:r>
            <a:r>
              <a:rPr lang="fr-FR" dirty="0" err="1" smtClean="0"/>
              <a:t>IgTCR</a:t>
            </a:r>
            <a:r>
              <a:rPr lang="fr-FR" dirty="0" smtClean="0"/>
              <a:t>) et/ou CMF</a:t>
            </a:r>
          </a:p>
          <a:p>
            <a:pPr lvl="1"/>
            <a:r>
              <a:rPr lang="fr-FR" dirty="0" smtClean="0"/>
              <a:t>Fin d’induction</a:t>
            </a:r>
          </a:p>
          <a:p>
            <a:pPr lvl="1"/>
            <a:r>
              <a:rPr lang="fr-FR" dirty="0" smtClean="0"/>
              <a:t>Deuxième point (milieu ou fin de la phase suivante)</a:t>
            </a:r>
          </a:p>
        </p:txBody>
      </p:sp>
    </p:spTree>
    <p:extLst>
      <p:ext uri="{BB962C8B-B14F-4D97-AF65-F5344CB8AC3E}">
        <p14:creationId xmlns:p14="http://schemas.microsoft.com/office/powerpoint/2010/main" val="287759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Stratification selon le risque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LAL-B </a:t>
            </a:r>
            <a:r>
              <a:rPr lang="fr-FR" dirty="0"/>
              <a:t>: SR/MR/HR</a:t>
            </a:r>
          </a:p>
          <a:p>
            <a:r>
              <a:rPr lang="fr-FR" dirty="0" smtClean="0"/>
              <a:t>LAL-T </a:t>
            </a:r>
            <a:r>
              <a:rPr lang="fr-FR" dirty="0"/>
              <a:t>: SR et </a:t>
            </a:r>
            <a:r>
              <a:rPr lang="fr-FR" dirty="0" smtClean="0"/>
              <a:t>HR</a:t>
            </a:r>
          </a:p>
          <a:p>
            <a:endParaRPr lang="fr-FR" dirty="0"/>
          </a:p>
          <a:p>
            <a:r>
              <a:rPr lang="fr-FR" dirty="0" smtClean="0"/>
              <a:t>Et on peut bouger d’un groupe à l’autre si </a:t>
            </a:r>
          </a:p>
          <a:p>
            <a:pPr lvl="1"/>
            <a:r>
              <a:rPr lang="fr-FR" dirty="0" smtClean="0"/>
              <a:t>mauvaise réponse au </a:t>
            </a:r>
            <a:r>
              <a:rPr lang="fr-FR" dirty="0" err="1" smtClean="0"/>
              <a:t>ttt</a:t>
            </a:r>
            <a:r>
              <a:rPr lang="fr-FR" dirty="0" smtClean="0"/>
              <a:t>  </a:t>
            </a:r>
          </a:p>
          <a:p>
            <a:pPr lvl="1"/>
            <a:r>
              <a:rPr lang="fr-FR" dirty="0" smtClean="0"/>
              <a:t>résultat cytogénétique retardé (IKAROS)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322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1604" t="17298" r="23209" b="7641"/>
          <a:stretch/>
        </p:blipFill>
        <p:spPr>
          <a:xfrm>
            <a:off x="838200" y="95535"/>
            <a:ext cx="9288439" cy="655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99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 thérapeutiques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01254"/>
            <a:ext cx="10515600" cy="46757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Induction</a:t>
            </a:r>
          </a:p>
          <a:p>
            <a:r>
              <a:rPr lang="fr-FR" dirty="0" smtClean="0"/>
              <a:t>Consolidation +/-phase supplémentaire</a:t>
            </a:r>
          </a:p>
          <a:p>
            <a:r>
              <a:rPr lang="fr-FR" dirty="0" err="1" smtClean="0"/>
              <a:t>Metho</a:t>
            </a:r>
            <a:r>
              <a:rPr lang="fr-FR" dirty="0" smtClean="0"/>
              <a:t> HD</a:t>
            </a:r>
          </a:p>
          <a:p>
            <a:r>
              <a:rPr lang="fr-FR" dirty="0" err="1" smtClean="0"/>
              <a:t>Réintensification</a:t>
            </a:r>
            <a:r>
              <a:rPr lang="fr-FR" dirty="0" smtClean="0"/>
              <a:t> +/- reprise phase M/</a:t>
            </a:r>
            <a:r>
              <a:rPr lang="fr-FR" dirty="0" err="1" smtClean="0"/>
              <a:t>Reinduction</a:t>
            </a:r>
            <a:endParaRPr lang="fr-FR" dirty="0" smtClean="0"/>
          </a:p>
          <a:p>
            <a:r>
              <a:rPr lang="fr-FR" dirty="0" smtClean="0"/>
              <a:t>Entretien</a:t>
            </a:r>
          </a:p>
          <a:p>
            <a:endParaRPr lang="fr-FR" dirty="0"/>
          </a:p>
          <a:p>
            <a:r>
              <a:rPr lang="fr-FR" dirty="0" smtClean="0"/>
              <a:t>Durée+++ : entre 24 et 30 mois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4628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Schémas protocole CALL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1381" t="22473" r="20298" b="8040"/>
          <a:stretch/>
        </p:blipFill>
        <p:spPr>
          <a:xfrm>
            <a:off x="600501" y="136478"/>
            <a:ext cx="10304060" cy="66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43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81" t="16069" r="19611" b="8342"/>
          <a:stretch/>
        </p:blipFill>
        <p:spPr>
          <a:xfrm>
            <a:off x="838199" y="365125"/>
            <a:ext cx="9397621" cy="615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1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Facteurs de risque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Facteurs physiques</a:t>
            </a:r>
          </a:p>
          <a:p>
            <a:pPr lvl="1"/>
            <a:r>
              <a:rPr lang="fr-FR" dirty="0" smtClean="0"/>
              <a:t>Exposition prénatale aux rayons X</a:t>
            </a:r>
            <a:endParaRPr lang="fr-FR" dirty="0"/>
          </a:p>
          <a:p>
            <a:pPr lvl="1"/>
            <a:r>
              <a:rPr lang="fr-FR" dirty="0" smtClean="0"/>
              <a:t>Radiations ionisantes à fortes doses en post natal</a:t>
            </a:r>
          </a:p>
          <a:p>
            <a:pPr lvl="1"/>
            <a:endParaRPr lang="fr-FR" dirty="0"/>
          </a:p>
          <a:p>
            <a:r>
              <a:rPr lang="fr-FR" dirty="0" smtClean="0"/>
              <a:t>Syndromes de prédisposition génétique</a:t>
            </a:r>
          </a:p>
          <a:p>
            <a:pPr lvl="1"/>
            <a:r>
              <a:rPr lang="fr-FR" dirty="0" smtClean="0"/>
              <a:t>Trisomie 21 (&gt; 4ans)</a:t>
            </a:r>
          </a:p>
          <a:p>
            <a:pPr lvl="1"/>
            <a:r>
              <a:rPr lang="fr-FR" dirty="0" smtClean="0"/>
              <a:t>Syndromes de cassures chromosomiques (</a:t>
            </a:r>
            <a:r>
              <a:rPr lang="fr-FR" dirty="0" err="1" smtClean="0"/>
              <a:t>Fanconi</a:t>
            </a:r>
            <a:r>
              <a:rPr lang="fr-FR" dirty="0" smtClean="0"/>
              <a:t>, Bloom, AT)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Formes familiales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3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Pronostic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Survie sans évènement à 5 ans : 80 à 85%</a:t>
            </a:r>
          </a:p>
          <a:p>
            <a:r>
              <a:rPr lang="fr-FR" dirty="0" smtClean="0"/>
              <a:t>Entre 1975 et 2002, taux de survie sans évènement à 5 ans: 60 à 89% pour les moins de 15 ans</a:t>
            </a:r>
          </a:p>
          <a:p>
            <a:r>
              <a:rPr lang="fr-FR" dirty="0" smtClean="0"/>
              <a:t>Taux de rechute 8 à 19% dont 23 à 67% pourront être remis en rémission</a:t>
            </a:r>
          </a:p>
          <a:p>
            <a:r>
              <a:rPr lang="fr-FR" dirty="0" smtClean="0"/>
              <a:t>Survie globale : 90%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257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Désescalade thérapeutique : B-SR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4320654" cy="4351338"/>
          </a:xfrm>
        </p:spPr>
        <p:txBody>
          <a:bodyPr/>
          <a:lstStyle/>
          <a:p>
            <a:r>
              <a:rPr lang="fr-FR" dirty="0" smtClean="0"/>
              <a:t>Mortalité liée au traitement </a:t>
            </a:r>
          </a:p>
          <a:p>
            <a:pPr lvl="1"/>
            <a:r>
              <a:rPr lang="fr-FR" dirty="0" smtClean="0"/>
              <a:t>1 à 2,8% pendant l’induction</a:t>
            </a:r>
          </a:p>
          <a:p>
            <a:pPr lvl="1"/>
            <a:r>
              <a:rPr lang="fr-FR" dirty="0" smtClean="0"/>
              <a:t>Taux de décès en rémission : 2,3 à 5,3%</a:t>
            </a:r>
          </a:p>
          <a:p>
            <a:pPr lvl="1"/>
            <a:endParaRPr lang="fr-FR" dirty="0"/>
          </a:p>
          <a:p>
            <a:r>
              <a:rPr lang="fr-FR" dirty="0" smtClean="0"/>
              <a:t>Mais avec précaution</a:t>
            </a:r>
          </a:p>
          <a:p>
            <a:pPr lvl="1"/>
            <a:r>
              <a:rPr lang="fr-FR" dirty="0" smtClean="0"/>
              <a:t>IKAROS</a:t>
            </a:r>
          </a:p>
          <a:p>
            <a:pPr lvl="1"/>
            <a:r>
              <a:rPr lang="fr-FR" dirty="0" smtClean="0"/>
              <a:t>MRD</a:t>
            </a:r>
          </a:p>
          <a:p>
            <a:pPr lvl="1"/>
            <a:endParaRPr lang="fr-FR" dirty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3368566411"/>
              </p:ext>
            </p:extLst>
          </p:nvPr>
        </p:nvGraphicFramePr>
        <p:xfrm>
          <a:off x="5256980" y="1475899"/>
          <a:ext cx="6400165" cy="5050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7314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Place de la greffe en RC1 (hors ph+)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LAL-B</a:t>
            </a:r>
          </a:p>
          <a:p>
            <a:pPr lvl="1"/>
            <a:r>
              <a:rPr lang="fr-FR" dirty="0" err="1" smtClean="0"/>
              <a:t>Hypodiploïdie</a:t>
            </a:r>
            <a:r>
              <a:rPr lang="fr-FR" dirty="0" smtClean="0"/>
              <a:t> &lt; 40 chromosomes</a:t>
            </a:r>
          </a:p>
          <a:p>
            <a:pPr lvl="1"/>
            <a:r>
              <a:rPr lang="fr-FR" dirty="0"/>
              <a:t>t</a:t>
            </a:r>
            <a:r>
              <a:rPr lang="fr-FR" dirty="0" smtClean="0"/>
              <a:t>(17;19), transcrit E2A-HLF</a:t>
            </a:r>
          </a:p>
          <a:p>
            <a:pPr lvl="1"/>
            <a:r>
              <a:rPr lang="fr-FR" dirty="0" smtClean="0"/>
              <a:t>Réarrangement MLL et critères NCI HR</a:t>
            </a:r>
          </a:p>
          <a:p>
            <a:pPr lvl="1"/>
            <a:r>
              <a:rPr lang="fr-FR" dirty="0" smtClean="0"/>
              <a:t>Absence de RC en fin d’induction et MRD fin d’induction ≥5x10-2</a:t>
            </a:r>
          </a:p>
          <a:p>
            <a:pPr lvl="1"/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MRD ≥ 10-3</a:t>
            </a:r>
          </a:p>
          <a:p>
            <a:pPr lvl="1"/>
            <a:endParaRPr lang="fr-FR" dirty="0"/>
          </a:p>
          <a:p>
            <a:r>
              <a:rPr lang="fr-FR" dirty="0" smtClean="0"/>
              <a:t>LAL-T</a:t>
            </a:r>
          </a:p>
          <a:p>
            <a:pPr lvl="1"/>
            <a:r>
              <a:rPr lang="fr-FR" dirty="0" err="1" smtClean="0"/>
              <a:t>Corticorésistante</a:t>
            </a:r>
            <a:r>
              <a:rPr lang="fr-FR" dirty="0" smtClean="0"/>
              <a:t> et MRD  fin d’induction ≥10-2</a:t>
            </a:r>
          </a:p>
          <a:p>
            <a:pPr lvl="1"/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MRD ≥10-3</a:t>
            </a:r>
          </a:p>
          <a:p>
            <a:pPr lvl="1"/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/>
              <a:t> MRD </a:t>
            </a:r>
            <a:r>
              <a:rPr lang="fr-FR" dirty="0" smtClean="0"/>
              <a:t>≥10-4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999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LAL Ph+ et Ph-</a:t>
            </a:r>
            <a:r>
              <a:rPr lang="fr-FR" dirty="0" err="1" smtClean="0"/>
              <a:t>like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LAL-Ph+ : protocole </a:t>
            </a:r>
            <a:r>
              <a:rPr lang="fr-FR" dirty="0" err="1" smtClean="0"/>
              <a:t>EsPhALL</a:t>
            </a:r>
            <a:endParaRPr lang="fr-FR" dirty="0" smtClean="0"/>
          </a:p>
          <a:p>
            <a:pPr lvl="1"/>
            <a:r>
              <a:rPr lang="fr-FR" dirty="0" smtClean="0"/>
              <a:t>Utilisation de l’</a:t>
            </a:r>
            <a:r>
              <a:rPr lang="fr-FR" dirty="0" err="1" smtClean="0"/>
              <a:t>imatinib</a:t>
            </a:r>
            <a:r>
              <a:rPr lang="fr-FR" dirty="0" smtClean="0"/>
              <a:t> (</a:t>
            </a:r>
            <a:r>
              <a:rPr lang="fr-FR" dirty="0" err="1" smtClean="0"/>
              <a:t>Glivec</a:t>
            </a:r>
            <a:r>
              <a:rPr lang="fr-FR" dirty="0" smtClean="0"/>
              <a:t>) en association aux chimio</a:t>
            </a:r>
          </a:p>
          <a:p>
            <a:pPr lvl="1"/>
            <a:r>
              <a:rPr lang="fr-FR" dirty="0" smtClean="0"/>
              <a:t>+/-allogreffe en fonction de la réponse au traitement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LAL Ph-</a:t>
            </a:r>
            <a:r>
              <a:rPr lang="fr-FR" dirty="0" err="1" smtClean="0"/>
              <a:t>like</a:t>
            </a:r>
            <a:endParaRPr lang="fr-FR" dirty="0" smtClean="0"/>
          </a:p>
          <a:p>
            <a:pPr lvl="1"/>
            <a:r>
              <a:rPr lang="fr-FR" dirty="0" smtClean="0"/>
              <a:t>Débuter l’</a:t>
            </a:r>
            <a:r>
              <a:rPr lang="fr-FR" dirty="0" err="1" smtClean="0"/>
              <a:t>imatinib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+/- greffe en fonction de la réponse au traitement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9091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rechute : critères pronostiques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Durée de la RC1</a:t>
            </a:r>
          </a:p>
          <a:p>
            <a:pPr lvl="1"/>
            <a:r>
              <a:rPr lang="fr-FR" dirty="0" smtClean="0"/>
              <a:t>Facteur +++</a:t>
            </a:r>
          </a:p>
          <a:p>
            <a:pPr lvl="1"/>
            <a:r>
              <a:rPr lang="fr-FR" dirty="0" smtClean="0"/>
              <a:t>&lt; ou&gt; 6 mois de la fin du traitement</a:t>
            </a:r>
          </a:p>
          <a:p>
            <a:r>
              <a:rPr lang="fr-FR" dirty="0" smtClean="0"/>
              <a:t>Site de rechute</a:t>
            </a:r>
          </a:p>
          <a:p>
            <a:pPr lvl="1"/>
            <a:r>
              <a:rPr lang="fr-FR" dirty="0" smtClean="0"/>
              <a:t>Médullaire/ Combinée/Méningée/Testiculaire</a:t>
            </a:r>
          </a:p>
          <a:p>
            <a:r>
              <a:rPr lang="fr-FR" dirty="0" smtClean="0"/>
              <a:t>Caractéristiques cytogénétiques</a:t>
            </a:r>
          </a:p>
          <a:p>
            <a:pPr lvl="1"/>
            <a:r>
              <a:rPr lang="fr-FR" dirty="0" smtClean="0"/>
              <a:t>Ph+ : particulièrement grave</a:t>
            </a:r>
          </a:p>
          <a:p>
            <a:r>
              <a:rPr lang="fr-FR" dirty="0" smtClean="0"/>
              <a:t>Phénotype T </a:t>
            </a:r>
          </a:p>
          <a:p>
            <a:pPr lvl="1"/>
            <a:r>
              <a:rPr lang="fr-FR" dirty="0" smtClean="0"/>
              <a:t>très dur de les remettre en rémission</a:t>
            </a:r>
          </a:p>
          <a:p>
            <a:r>
              <a:rPr lang="fr-FR" dirty="0" smtClean="0"/>
              <a:t>Intensité initiale du traitement</a:t>
            </a:r>
          </a:p>
          <a:p>
            <a:pPr lvl="1"/>
            <a:r>
              <a:rPr lang="fr-FR" dirty="0" smtClean="0"/>
              <a:t>Rechute méningée avec irradiation prophylactique du SNC : aie!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1734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rechute : principes thérapeutiques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Cures de chimiothérapies intensives (« blocs »)</a:t>
            </a:r>
          </a:p>
          <a:p>
            <a:r>
              <a:rPr lang="fr-FR" dirty="0" smtClean="0"/>
              <a:t>+/- allogreffe de moelle</a:t>
            </a:r>
          </a:p>
          <a:p>
            <a:pPr lvl="1"/>
            <a:r>
              <a:rPr lang="fr-FR" dirty="0" smtClean="0"/>
              <a:t>Si Critères pronostiques de rechute mauvais (quasi toutes les LAL-T, les rechutes précoces…)</a:t>
            </a:r>
          </a:p>
          <a:p>
            <a:pPr lvl="1"/>
            <a:r>
              <a:rPr lang="fr-FR" dirty="0" smtClean="0"/>
              <a:t> Si Réponse au traitement de rattrapage mauvaise (MRD)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962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Thérapies nouvelles (rechute ou cas particulier)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Blinatumomab</a:t>
            </a:r>
            <a:endParaRPr lang="fr-FR" dirty="0" smtClean="0"/>
          </a:p>
          <a:p>
            <a:pPr lvl="1"/>
            <a:r>
              <a:rPr lang="fr-FR" dirty="0" smtClean="0"/>
              <a:t>Anti CD 19 </a:t>
            </a:r>
            <a:r>
              <a:rPr lang="fr-FR" dirty="0" smtClean="0"/>
              <a:t>couplé </a:t>
            </a:r>
            <a:r>
              <a:rPr lang="fr-FR" dirty="0" smtClean="0"/>
              <a:t>à un anti CD3 </a:t>
            </a:r>
            <a:endParaRPr lang="fr-FR" dirty="0"/>
          </a:p>
          <a:p>
            <a:r>
              <a:rPr lang="fr-FR" dirty="0" err="1" smtClean="0"/>
              <a:t>Inotuzumab</a:t>
            </a:r>
            <a:endParaRPr lang="fr-FR" dirty="0" smtClean="0"/>
          </a:p>
          <a:p>
            <a:pPr lvl="1"/>
            <a:r>
              <a:rPr lang="fr-FR" dirty="0" smtClean="0"/>
              <a:t>Anti CD 22</a:t>
            </a:r>
          </a:p>
          <a:p>
            <a:r>
              <a:rPr lang="fr-FR" dirty="0" smtClean="0"/>
              <a:t>CART </a:t>
            </a:r>
            <a:r>
              <a:rPr lang="fr-FR" dirty="0" err="1" smtClean="0"/>
              <a:t>cells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Et la LAL-T : </a:t>
            </a:r>
            <a:r>
              <a:rPr lang="fr-FR" dirty="0" err="1" smtClean="0"/>
              <a:t>daratumumab</a:t>
            </a:r>
            <a:r>
              <a:rPr lang="fr-FR" dirty="0" smtClean="0"/>
              <a:t>?</a:t>
            </a:r>
          </a:p>
          <a:p>
            <a:pPr lvl="1"/>
            <a:r>
              <a:rPr lang="fr-FR" dirty="0" smtClean="0"/>
              <a:t>Anti CD38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5" y="1228298"/>
            <a:ext cx="4053384" cy="48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7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modèle de </a:t>
            </a:r>
            <a:r>
              <a:rPr lang="fr-FR" dirty="0" err="1" smtClean="0"/>
              <a:t>Greaves</a:t>
            </a:r>
            <a:r>
              <a:rPr lang="fr-FR" dirty="0" smtClean="0"/>
              <a:t>/hypothèse hygiéniste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Sur-risque chez le jumeau d’un enfant atteint (+++ &lt; 1 an)</a:t>
            </a:r>
          </a:p>
          <a:p>
            <a:r>
              <a:rPr lang="fr-FR" dirty="0"/>
              <a:t>L</a:t>
            </a:r>
            <a:r>
              <a:rPr lang="fr-FR" dirty="0" smtClean="0"/>
              <a:t>eucémogénèse en deux temps</a:t>
            </a:r>
          </a:p>
          <a:p>
            <a:pPr lvl="1"/>
            <a:r>
              <a:rPr lang="fr-FR" dirty="0" smtClean="0"/>
              <a:t>Un évènement intra-utérin (TEL-AML1, MLL)</a:t>
            </a:r>
          </a:p>
          <a:p>
            <a:pPr lvl="1"/>
            <a:r>
              <a:rPr lang="fr-FR" dirty="0" smtClean="0"/>
              <a:t>Deuxième évènement : défaut de stimulation immunitaire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7798" t="42384" r="15597" b="11026"/>
          <a:stretch/>
        </p:blipFill>
        <p:spPr>
          <a:xfrm>
            <a:off x="1405719" y="3562067"/>
            <a:ext cx="8120418" cy="31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rolifération </a:t>
            </a:r>
            <a:r>
              <a:rPr lang="fr-FR" dirty="0"/>
              <a:t>de blastes lymphoïdes monoclonaux qui infiltrent au moins 20% de la moelle osseuse (OMS 2008)</a:t>
            </a:r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6976" t="20291" r="7737" b="10017"/>
          <a:stretch/>
        </p:blipFill>
        <p:spPr bwMode="auto">
          <a:xfrm>
            <a:off x="2047165" y="2710431"/>
            <a:ext cx="6804806" cy="3466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51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5535"/>
            <a:ext cx="10515600" cy="1595154"/>
          </a:xfrm>
        </p:spPr>
        <p:txBody>
          <a:bodyPr/>
          <a:lstStyle/>
          <a:p>
            <a:r>
              <a:rPr lang="fr-FR" dirty="0" smtClean="0"/>
              <a:t>Hématopoïèse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7" descr="hématopoïé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740" y="1160060"/>
            <a:ext cx="9580728" cy="55682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7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Clinique (hors complications)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Altération de l’état général</a:t>
            </a:r>
          </a:p>
          <a:p>
            <a:pPr lvl="1"/>
            <a:r>
              <a:rPr lang="fr-FR" dirty="0" smtClean="0"/>
              <a:t>Evolution brutale… ou pas</a:t>
            </a:r>
          </a:p>
          <a:p>
            <a:pPr lvl="1"/>
            <a:r>
              <a:rPr lang="fr-FR" dirty="0" smtClean="0"/>
              <a:t>Fièvre spécifique</a:t>
            </a:r>
          </a:p>
          <a:p>
            <a:r>
              <a:rPr lang="fr-FR" dirty="0" smtClean="0"/>
              <a:t>Insuffisance médullaire </a:t>
            </a:r>
          </a:p>
          <a:p>
            <a:pPr lvl="1"/>
            <a:r>
              <a:rPr lang="fr-FR" dirty="0" smtClean="0"/>
              <a:t>Anémie</a:t>
            </a:r>
          </a:p>
          <a:p>
            <a:pPr lvl="1"/>
            <a:r>
              <a:rPr lang="fr-FR" dirty="0" smtClean="0"/>
              <a:t>Neutropénie</a:t>
            </a:r>
          </a:p>
          <a:p>
            <a:pPr lvl="1"/>
            <a:r>
              <a:rPr lang="fr-FR" dirty="0" smtClean="0"/>
              <a:t>Thrombopénie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Ni nécessaires ni suffisants!!!</a:t>
            </a:r>
          </a:p>
          <a:p>
            <a:pPr lvl="1"/>
            <a:r>
              <a:rPr lang="fr-FR" dirty="0" smtClean="0"/>
              <a:t>« aplasie médullaire »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1774"/>
            <a:ext cx="36671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Clinique (hors complications)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Syndrome tumoral</a:t>
            </a:r>
          </a:p>
          <a:p>
            <a:pPr lvl="1"/>
            <a:r>
              <a:rPr lang="fr-FR" dirty="0" smtClean="0"/>
              <a:t>ADP, </a:t>
            </a:r>
            <a:r>
              <a:rPr lang="fr-FR" dirty="0" err="1"/>
              <a:t>Sd</a:t>
            </a:r>
            <a:r>
              <a:rPr lang="fr-FR" dirty="0"/>
              <a:t> </a:t>
            </a:r>
            <a:r>
              <a:rPr lang="fr-FR" dirty="0" smtClean="0"/>
              <a:t>médiastinal</a:t>
            </a:r>
          </a:p>
          <a:p>
            <a:pPr lvl="1"/>
            <a:r>
              <a:rPr lang="fr-FR" dirty="0" smtClean="0"/>
              <a:t>HSM</a:t>
            </a:r>
          </a:p>
          <a:p>
            <a:pPr lvl="1"/>
            <a:r>
              <a:rPr lang="fr-FR" dirty="0" smtClean="0"/>
              <a:t>Envahissement testiculaire</a:t>
            </a:r>
          </a:p>
          <a:p>
            <a:pPr lvl="1"/>
            <a:r>
              <a:rPr lang="fr-FR" dirty="0" smtClean="0"/>
              <a:t>Peau </a:t>
            </a:r>
          </a:p>
          <a:p>
            <a:r>
              <a:rPr lang="fr-FR" dirty="0" smtClean="0"/>
              <a:t>Manifestations osseuses</a:t>
            </a:r>
          </a:p>
          <a:p>
            <a:pPr lvl="1"/>
            <a:r>
              <a:rPr lang="fr-FR" dirty="0" smtClean="0"/>
              <a:t>Isolées dans 10% des cas</a:t>
            </a:r>
          </a:p>
          <a:p>
            <a:pPr lvl="1"/>
            <a:r>
              <a:rPr lang="fr-FR" dirty="0" smtClean="0"/>
              <a:t>Douleurs osseuses, formes pseudo-rhumatismales, pseudo-</a:t>
            </a:r>
            <a:r>
              <a:rPr lang="fr-FR" dirty="0" err="1" smtClean="0"/>
              <a:t>ostéomylitiques</a:t>
            </a:r>
            <a:endParaRPr lang="fr-FR" dirty="0" smtClean="0"/>
          </a:p>
          <a:p>
            <a:r>
              <a:rPr lang="fr-FR" dirty="0" smtClean="0"/>
              <a:t>Manifestations neurologiques</a:t>
            </a:r>
          </a:p>
          <a:p>
            <a:pPr lvl="1"/>
            <a:r>
              <a:rPr lang="fr-FR" dirty="0" smtClean="0"/>
              <a:t>Ne pas être rassuré par la PL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5" descr="squele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30" y="365125"/>
            <a:ext cx="232727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Diagnostic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plus souvent, nécessite une étude de la moelle osseuse</a:t>
            </a:r>
          </a:p>
          <a:p>
            <a:r>
              <a:rPr lang="fr-FR" dirty="0" smtClean="0"/>
              <a:t>Lames + des tubes mystérieux (1ml!!!)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07" y="2995611"/>
            <a:ext cx="2702257" cy="30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899</Words>
  <Application>Microsoft Office PowerPoint</Application>
  <PresentationFormat>Grand écran</PresentationFormat>
  <Paragraphs>214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Thème Office</vt:lpstr>
      <vt:lpstr>Leucémies aigues lymphoblastiques</vt:lpstr>
      <vt:lpstr>Epidémiologie</vt:lpstr>
      <vt:lpstr>Facteurs de risque</vt:lpstr>
      <vt:lpstr>Le modèle de Greaves/hypothèse hygiéniste</vt:lpstr>
      <vt:lpstr>Définition</vt:lpstr>
      <vt:lpstr>Hématopoïèse </vt:lpstr>
      <vt:lpstr>Clinique (hors complications)</vt:lpstr>
      <vt:lpstr>Clinique (hors complications)</vt:lpstr>
      <vt:lpstr>Diagnostic</vt:lpstr>
      <vt:lpstr>Etude morphologique</vt:lpstr>
      <vt:lpstr>Immunophénotypage des LA</vt:lpstr>
      <vt:lpstr>Immunophénotypage des LAL</vt:lpstr>
      <vt:lpstr>Immunophénotypage des LAL</vt:lpstr>
      <vt:lpstr>Cytogénétique et biologie moléculaire</vt:lpstr>
      <vt:lpstr>Cytogénétique et biologie moléculaire : des anomalies</vt:lpstr>
      <vt:lpstr>Cytogénétique et biologie moléculaire</vt:lpstr>
      <vt:lpstr>Cytogénétique et biologie moléculaire</vt:lpstr>
      <vt:lpstr>Cytogénétique et biologie moléculaire</vt:lpstr>
      <vt:lpstr>Etude cytogénétique et biologie moléculaire</vt:lpstr>
      <vt:lpstr>Etude cytogénétique et biologie moléculaire</vt:lpstr>
      <vt:lpstr>Etude cytogénétique et biologie moléculaire</vt:lpstr>
      <vt:lpstr>Et les LAL-T?</vt:lpstr>
      <vt:lpstr>Classification pronostique : au diagnostic</vt:lpstr>
      <vt:lpstr>Classification pronostique : réponse au traitement</vt:lpstr>
      <vt:lpstr>Stratification selon le risque</vt:lpstr>
      <vt:lpstr>Présentation PowerPoint</vt:lpstr>
      <vt:lpstr>Principes thérapeutiques</vt:lpstr>
      <vt:lpstr>Schémas protocole CALL</vt:lpstr>
      <vt:lpstr>Présentation PowerPoint</vt:lpstr>
      <vt:lpstr>Pronostic</vt:lpstr>
      <vt:lpstr>Désescalade thérapeutique : B-SR</vt:lpstr>
      <vt:lpstr>Place de la greffe en RC1 (hors ph+)</vt:lpstr>
      <vt:lpstr>LAL Ph+ et Ph-like</vt:lpstr>
      <vt:lpstr>La rechute : critères pronostiques  </vt:lpstr>
      <vt:lpstr>La rechute : principes thérapeutiques  </vt:lpstr>
      <vt:lpstr>Thérapies nouvelles (rechute ou cas particulier)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Leucémies aigues lymphoblastiques</dc:title>
  <dc:creator>Claire PLUCHART</dc:creator>
  <cp:lastModifiedBy>Claire PLUCHART</cp:lastModifiedBy>
  <cp:revision>36</cp:revision>
  <dcterms:created xsi:type="dcterms:W3CDTF">2020-11-21T17:57:44Z</dcterms:created>
  <dcterms:modified xsi:type="dcterms:W3CDTF">2020-12-13T21:12:04Z</dcterms:modified>
</cp:coreProperties>
</file>