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61" r:id="rId2"/>
    <p:sldId id="267" r:id="rId3"/>
    <p:sldId id="268" r:id="rId4"/>
    <p:sldId id="293" r:id="rId5"/>
    <p:sldId id="294" r:id="rId6"/>
    <p:sldId id="295" r:id="rId7"/>
    <p:sldId id="303" r:id="rId8"/>
    <p:sldId id="270" r:id="rId9"/>
    <p:sldId id="296" r:id="rId10"/>
    <p:sldId id="354" r:id="rId11"/>
    <p:sldId id="272" r:id="rId12"/>
    <p:sldId id="297" r:id="rId13"/>
    <p:sldId id="298" r:id="rId14"/>
    <p:sldId id="299" r:id="rId15"/>
    <p:sldId id="300" r:id="rId16"/>
    <p:sldId id="346" r:id="rId17"/>
    <p:sldId id="355" r:id="rId18"/>
    <p:sldId id="273" r:id="rId19"/>
    <p:sldId id="347" r:id="rId20"/>
    <p:sldId id="315" r:id="rId21"/>
    <p:sldId id="353" r:id="rId22"/>
    <p:sldId id="304" r:id="rId23"/>
    <p:sldId id="305" r:id="rId24"/>
    <p:sldId id="306" r:id="rId25"/>
    <p:sldId id="308" r:id="rId26"/>
    <p:sldId id="310" r:id="rId27"/>
    <p:sldId id="311" r:id="rId28"/>
    <p:sldId id="352" r:id="rId29"/>
    <p:sldId id="318" r:id="rId30"/>
    <p:sldId id="319" r:id="rId31"/>
    <p:sldId id="320" r:id="rId32"/>
    <p:sldId id="302" r:id="rId33"/>
    <p:sldId id="322" r:id="rId34"/>
    <p:sldId id="323" r:id="rId35"/>
    <p:sldId id="365" r:id="rId36"/>
    <p:sldId id="321" r:id="rId37"/>
    <p:sldId id="324" r:id="rId38"/>
    <p:sldId id="325" r:id="rId39"/>
    <p:sldId id="278" r:id="rId40"/>
    <p:sldId id="326" r:id="rId41"/>
    <p:sldId id="317" r:id="rId42"/>
    <p:sldId id="350" r:id="rId43"/>
    <p:sldId id="329" r:id="rId44"/>
    <p:sldId id="328" r:id="rId45"/>
    <p:sldId id="330" r:id="rId46"/>
    <p:sldId id="331" r:id="rId47"/>
    <p:sldId id="332" r:id="rId48"/>
    <p:sldId id="351" r:id="rId49"/>
    <p:sldId id="366" r:id="rId50"/>
    <p:sldId id="372" r:id="rId51"/>
    <p:sldId id="362" r:id="rId52"/>
    <p:sldId id="360" r:id="rId53"/>
    <p:sldId id="370" r:id="rId54"/>
    <p:sldId id="369" r:id="rId55"/>
    <p:sldId id="371" r:id="rId56"/>
    <p:sldId id="356" r:id="rId57"/>
    <p:sldId id="367" r:id="rId58"/>
    <p:sldId id="357" r:id="rId59"/>
    <p:sldId id="368" r:id="rId60"/>
    <p:sldId id="358" r:id="rId61"/>
    <p:sldId id="359" r:id="rId62"/>
    <p:sldId id="386" r:id="rId63"/>
    <p:sldId id="374" r:id="rId64"/>
    <p:sldId id="384" r:id="rId65"/>
    <p:sldId id="383" r:id="rId66"/>
    <p:sldId id="385" r:id="rId67"/>
    <p:sldId id="373" r:id="rId68"/>
    <p:sldId id="379" r:id="rId69"/>
    <p:sldId id="376" r:id="rId70"/>
    <p:sldId id="377" r:id="rId71"/>
    <p:sldId id="378" r:id="rId72"/>
    <p:sldId id="381" r:id="rId73"/>
    <p:sldId id="375" r:id="rId74"/>
    <p:sldId id="380" r:id="rId75"/>
    <p:sldId id="382" r:id="rId76"/>
    <p:sldId id="264" r:id="rId77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1753"/>
    <a:srgbClr val="B11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097" autoAdjust="0"/>
  </p:normalViewPr>
  <p:slideViewPr>
    <p:cSldViewPr>
      <p:cViewPr varScale="1">
        <p:scale>
          <a:sx n="149" d="100"/>
          <a:sy n="149" d="100"/>
        </p:scale>
        <p:origin x="126" y="2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33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5704D-9187-4D14-AB90-B74848711C16}" type="datetimeFigureOut">
              <a:rPr lang="fr-FR" smtClean="0"/>
              <a:pPr/>
              <a:t>15/04/2021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57B7D-5C9D-4649-AC27-2FE51962B84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098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57B7D-5C9D-4649-AC27-2FE51962B84E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 smtClean="0"/>
          </a:p>
          <a:p>
            <a:pPr algn="just"/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8DACF-8309-2044-8EF4-AA7C90F4E9AA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00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8DACF-8309-2044-8EF4-AA7C90F4E9AA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416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8DACF-8309-2044-8EF4-AA7C90F4E9AA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04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apositiv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12BDE-2F5C-47A5-930F-145C619C2D23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COL_LOGO_AVEC_UNICANCER_RV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06039" y="1275606"/>
            <a:ext cx="5931922" cy="21825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Fond noir 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9A12BDE-2F5C-47A5-930F-145C619C2D23}" type="datetime1">
              <a:rPr lang="fr-FR" smtClean="0"/>
              <a:pPr/>
              <a:t>15/04/2021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6" name="Image 5" descr="COL_LOGO_BLAN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4731990"/>
            <a:ext cx="1594027" cy="395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31000" y="4672013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029BE-E245-4D58-994F-CED61D96BDF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4211"/>
            <a:ext cx="7886700" cy="3378512"/>
          </a:xfrm>
        </p:spPr>
        <p:txBody>
          <a:bodyPr/>
          <a:lstStyle>
            <a:lvl1pPr>
              <a:buClr>
                <a:srgbClr val="034DA2"/>
              </a:buClr>
              <a:defRPr/>
            </a:lvl1pPr>
            <a:lvl2pPr>
              <a:buClr>
                <a:srgbClr val="034DA2"/>
              </a:buClr>
              <a:defRPr/>
            </a:lvl2pPr>
            <a:lvl3pPr>
              <a:buClr>
                <a:srgbClr val="034DA2"/>
              </a:buClr>
              <a:defRPr/>
            </a:lvl3pPr>
            <a:lvl4pPr>
              <a:buClr>
                <a:srgbClr val="034DA2"/>
              </a:buClr>
              <a:defRPr/>
            </a:lvl4pPr>
            <a:lvl5pPr>
              <a:buClr>
                <a:srgbClr val="034DA2"/>
              </a:buCl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15/04/2021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321276"/>
            <a:ext cx="6261248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51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buClr>
                <a:srgbClr val="034DA2"/>
              </a:buClr>
              <a:defRPr/>
            </a:lvl1pPr>
            <a:lvl2pPr>
              <a:buClr>
                <a:srgbClr val="034DA2"/>
              </a:buClr>
              <a:defRPr/>
            </a:lvl2pPr>
            <a:lvl3pPr>
              <a:buClr>
                <a:srgbClr val="034DA2"/>
              </a:buClr>
              <a:defRPr/>
            </a:lvl3pPr>
            <a:lvl4pPr>
              <a:buClr>
                <a:srgbClr val="034DA2"/>
              </a:buClr>
              <a:defRPr/>
            </a:lvl4pPr>
            <a:lvl5pPr>
              <a:buClr>
                <a:srgbClr val="034DA2"/>
              </a:buCl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buClr>
                <a:srgbClr val="034DA2"/>
              </a:buClr>
              <a:defRPr/>
            </a:lvl1pPr>
            <a:lvl2pPr>
              <a:buClr>
                <a:srgbClr val="034DA2"/>
              </a:buClr>
              <a:defRPr/>
            </a:lvl2pPr>
            <a:lvl3pPr>
              <a:buClr>
                <a:srgbClr val="034DA2"/>
              </a:buClr>
              <a:defRPr/>
            </a:lvl3pPr>
            <a:lvl4pPr>
              <a:buClr>
                <a:srgbClr val="034DA2"/>
              </a:buClr>
              <a:defRPr/>
            </a:lvl4pPr>
            <a:lvl5pPr>
              <a:buClr>
                <a:srgbClr val="034DA2"/>
              </a:buCl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15/04/2021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8650" y="321276"/>
            <a:ext cx="6261248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89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Emble_Gris_3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51920" y="0"/>
            <a:ext cx="5141161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5616" y="1995686"/>
            <a:ext cx="7342584" cy="864095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15616" y="3147814"/>
            <a:ext cx="7344816" cy="100841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B1128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7B1753"/>
                </a:solidFill>
              </a:defRPr>
            </a:lvl1pPr>
          </a:lstStyle>
          <a:p>
            <a:fld id="{1C6BAD5C-2C02-41B1-96A1-7E17DD2ACD75}" type="datetime1">
              <a:rPr lang="fr-FR" smtClean="0"/>
              <a:pPr/>
              <a:t>15/04/2021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7B1753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87624" y="1869672"/>
            <a:ext cx="432048" cy="54006"/>
          </a:xfrm>
          <a:prstGeom prst="rect">
            <a:avLst/>
          </a:prstGeom>
          <a:solidFill>
            <a:srgbClr val="B11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9503"/>
            <a:ext cx="8229600" cy="360039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607049"/>
          </a:xfrm>
        </p:spPr>
        <p:txBody>
          <a:bodyPr/>
          <a:lstStyle>
            <a:lvl1pPr>
              <a:defRPr sz="2400"/>
            </a:lvl1pPr>
            <a:lvl2pPr>
              <a:defRPr sz="1800" b="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E62-D907-4E3D-BD15-AA28A01499FC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539552" y="195486"/>
            <a:ext cx="432048" cy="54006"/>
          </a:xfrm>
          <a:prstGeom prst="rect">
            <a:avLst/>
          </a:prstGeom>
          <a:solidFill>
            <a:srgbClr val="B11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Tex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9503"/>
            <a:ext cx="8229600" cy="360039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D937-CC83-4414-A553-A401717EFB6B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42"/>
          </p:nvPr>
        </p:nvSpPr>
        <p:spPr>
          <a:xfrm>
            <a:off x="5292080" y="987574"/>
            <a:ext cx="3456384" cy="3600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39552" y="195486"/>
            <a:ext cx="432048" cy="54006"/>
          </a:xfrm>
          <a:prstGeom prst="rect">
            <a:avLst/>
          </a:prstGeom>
          <a:solidFill>
            <a:srgbClr val="B11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987574"/>
            <a:ext cx="4546848" cy="36004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>
              <a:defRPr sz="1800" b="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9503"/>
            <a:ext cx="8229600" cy="360039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D937-CC83-4414-A553-A401717EFB6B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42"/>
          </p:nvPr>
        </p:nvSpPr>
        <p:spPr>
          <a:xfrm>
            <a:off x="1835696" y="1059582"/>
            <a:ext cx="1800200" cy="166685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39552" y="195486"/>
            <a:ext cx="432048" cy="54006"/>
          </a:xfrm>
          <a:prstGeom prst="rect">
            <a:avLst/>
          </a:prstGeom>
          <a:solidFill>
            <a:srgbClr val="B11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43"/>
          </p:nvPr>
        </p:nvSpPr>
        <p:spPr>
          <a:xfrm>
            <a:off x="1835696" y="2715766"/>
            <a:ext cx="1800200" cy="166685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44"/>
          </p:nvPr>
        </p:nvSpPr>
        <p:spPr>
          <a:xfrm>
            <a:off x="3635896" y="1059582"/>
            <a:ext cx="1800200" cy="166685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45"/>
          </p:nvPr>
        </p:nvSpPr>
        <p:spPr>
          <a:xfrm>
            <a:off x="5436096" y="1059582"/>
            <a:ext cx="1800200" cy="166685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46"/>
          </p:nvPr>
        </p:nvSpPr>
        <p:spPr>
          <a:xfrm>
            <a:off x="3635896" y="2715766"/>
            <a:ext cx="1800200" cy="166685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47"/>
          </p:nvPr>
        </p:nvSpPr>
        <p:spPr>
          <a:xfrm>
            <a:off x="5436096" y="2715766"/>
            <a:ext cx="1800200" cy="166685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5292080" cy="47319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Emble_Gris_3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06691" y="0"/>
            <a:ext cx="4801813" cy="48039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987574"/>
            <a:ext cx="4104456" cy="2736304"/>
          </a:xfrm>
        </p:spPr>
        <p:txBody>
          <a:bodyPr/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AD5C-2C02-41B1-96A1-7E17DD2ACD75}" type="datetime1">
              <a:rPr lang="fr-FR" smtClean="0"/>
              <a:pPr/>
              <a:t>15/04/2021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COL_LOGO_AVEC_UNICANCER_RV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796136" y="1995686"/>
            <a:ext cx="2184935" cy="8039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9502"/>
            <a:ext cx="8229600" cy="36004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8F64-20D6-4233-8C56-8F4B3A32FD1F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8ADAD0-CE93-42F0-823D-4AADB18420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39552" y="195486"/>
            <a:ext cx="432048" cy="54006"/>
          </a:xfrm>
          <a:prstGeom prst="rect">
            <a:avLst/>
          </a:prstGeom>
          <a:solidFill>
            <a:srgbClr val="B11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168351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>
              <a:defRPr sz="1800" b="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3"/>
          </p:nvPr>
        </p:nvSpPr>
        <p:spPr>
          <a:xfrm>
            <a:off x="467544" y="4299942"/>
            <a:ext cx="8229600" cy="360040"/>
          </a:xfrm>
        </p:spPr>
        <p:txBody>
          <a:bodyPr>
            <a:normAutofit/>
          </a:bodyPr>
          <a:lstStyle>
            <a:lvl1pPr marL="88900" indent="-1588">
              <a:buNone/>
              <a:defRPr sz="800" i="1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800" b="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12BDE-2F5C-47A5-930F-145C619C2D23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nd n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12BDE-2F5C-47A5-930F-145C619C2D23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78346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64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8229600" cy="3535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588224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7B1753"/>
                </a:solidFill>
              </a:defRPr>
            </a:lvl1pPr>
          </a:lstStyle>
          <a:p>
            <a:fld id="{1C6BAD5C-2C02-41B1-96A1-7E17DD2ACD75}" type="datetime1">
              <a:rPr lang="fr-FR" smtClean="0"/>
              <a:pPr/>
              <a:t>15/04/2021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803997"/>
            <a:ext cx="2895600" cy="237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7B1753"/>
                </a:solidFill>
              </a:defRPr>
            </a:lvl1pPr>
          </a:lstStyle>
          <a:p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467544" y="4731990"/>
            <a:ext cx="8208912" cy="0"/>
          </a:xfrm>
          <a:prstGeom prst="line">
            <a:avLst/>
          </a:prstGeom>
          <a:ln>
            <a:solidFill>
              <a:srgbClr val="7B17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COL_LOGO_RVB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61704" y="4751348"/>
            <a:ext cx="1373992" cy="3406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0" r:id="rId3"/>
    <p:sldLayoutId id="2147483652" r:id="rId4"/>
    <p:sldLayoutId id="2147483660" r:id="rId5"/>
    <p:sldLayoutId id="2147483658" r:id="rId6"/>
    <p:sldLayoutId id="2147483654" r:id="rId7"/>
    <p:sldLayoutId id="2147483655" r:id="rId8"/>
    <p:sldLayoutId id="2147483656" r:id="rId9"/>
    <p:sldLayoutId id="2147483661" r:id="rId10"/>
    <p:sldLayoutId id="2147483662" r:id="rId11"/>
    <p:sldLayoutId id="2147483663" r:id="rId12"/>
    <p:sldLayoutId id="2147483664" r:id="rId13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b="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80000"/>
        <a:buFont typeface="Arial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70000"/>
        <a:buFont typeface="Arial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6" Type="http://schemas.openxmlformats.org/officeDocument/2006/relationships/slide" Target="slide58.xml"/><Relationship Id="rId5" Type="http://schemas.openxmlformats.org/officeDocument/2006/relationships/slide" Target="slide56.xml"/><Relationship Id="rId4" Type="http://schemas.openxmlformats.org/officeDocument/2006/relationships/slide" Target="slide5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4" Type="http://schemas.openxmlformats.org/officeDocument/2006/relationships/slide" Target="slide6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4" Type="http://schemas.openxmlformats.org/officeDocument/2006/relationships/slide" Target="slide5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4" Type="http://schemas.openxmlformats.org/officeDocument/2006/relationships/slide" Target="slide5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9.emf"/><Relationship Id="rId4" Type="http://schemas.openxmlformats.org/officeDocument/2006/relationships/image" Target="../media/image58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7" Type="http://schemas.openxmlformats.org/officeDocument/2006/relationships/image" Target="../media/image6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732240" y="4927476"/>
            <a:ext cx="2133600" cy="216024"/>
          </a:xfrm>
        </p:spPr>
        <p:txBody>
          <a:bodyPr/>
          <a:lstStyle/>
          <a:p>
            <a:r>
              <a:rPr lang="fr-FR" dirty="0" smtClean="0"/>
              <a:t>15/04/2021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Cours OIR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Rhabdomyosarcomes</a:t>
            </a:r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Présentation clinique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AD5C-2C02-41B1-96A1-7E17DD2ACD75}" type="datetime1">
              <a:rPr lang="fr-FR" smtClean="0"/>
              <a:pPr/>
              <a:t>15/04/2021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fr-FR" dirty="0" smtClean="0"/>
              <a:t>Signes cliniques	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dirty="0" smtClean="0"/>
              <a:t>Selon point de départ de la tumeur et son extension</a:t>
            </a:r>
          </a:p>
          <a:p>
            <a:pPr lvl="1"/>
            <a:r>
              <a:rPr lang="fr-FR" dirty="0" smtClean="0"/>
              <a:t>déplacement du globe oculaire</a:t>
            </a:r>
          </a:p>
          <a:p>
            <a:pPr lvl="1"/>
            <a:r>
              <a:rPr lang="fr-FR" dirty="0" smtClean="0"/>
              <a:t>obstruction nasale</a:t>
            </a:r>
          </a:p>
          <a:p>
            <a:pPr lvl="1"/>
            <a:r>
              <a:rPr lang="fr-FR" dirty="0" smtClean="0"/>
              <a:t>symptomatologie urinaire</a:t>
            </a:r>
          </a:p>
          <a:p>
            <a:pPr lvl="1"/>
            <a:r>
              <a:rPr lang="fr-FR" dirty="0" smtClean="0"/>
              <a:t>masse isolée de développement </a:t>
            </a:r>
            <a:r>
              <a:rPr lang="fr-FR" u="sng" dirty="0" smtClean="0"/>
              <a:t>+</a:t>
            </a:r>
            <a:r>
              <a:rPr lang="fr-FR" dirty="0" smtClean="0"/>
              <a:t> rapide</a:t>
            </a:r>
          </a:p>
          <a:p>
            <a:r>
              <a:rPr lang="fr-FR" dirty="0" smtClean="0"/>
              <a:t>Penser au RMS métastatique sans tumeur visible devant syndrome douloureux, fièvre, hypercalcémie, CIVD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Tête et cou (40%)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7575"/>
            <a:ext cx="8229600" cy="2232248"/>
          </a:xfrm>
        </p:spPr>
        <p:txBody>
          <a:bodyPr/>
          <a:lstStyle/>
          <a:p>
            <a:r>
              <a:rPr lang="fr-FR" sz="2000" dirty="0" smtClean="0"/>
              <a:t>Orbite				10%</a:t>
            </a:r>
          </a:p>
          <a:p>
            <a:r>
              <a:rPr lang="fr-FR" sz="2000" dirty="0" smtClean="0"/>
              <a:t>Tête et cou				30%</a:t>
            </a:r>
          </a:p>
          <a:p>
            <a:r>
              <a:rPr lang="fr-FR" sz="2000" dirty="0" smtClean="0"/>
              <a:t>Tumeurs non </a:t>
            </a:r>
            <a:r>
              <a:rPr lang="fr-FR" sz="2000" dirty="0" err="1" smtClean="0"/>
              <a:t>paraméningées</a:t>
            </a:r>
            <a:r>
              <a:rPr lang="fr-FR" sz="2000" dirty="0" smtClean="0"/>
              <a:t> 		10%</a:t>
            </a:r>
          </a:p>
          <a:p>
            <a:r>
              <a:rPr lang="fr-FR" sz="2000" dirty="0" smtClean="0"/>
              <a:t>Tumeurs </a:t>
            </a:r>
            <a:r>
              <a:rPr lang="fr-FR" sz="2000" dirty="0" err="1" smtClean="0"/>
              <a:t>paraméningées</a:t>
            </a:r>
            <a:r>
              <a:rPr lang="fr-FR" sz="2000" dirty="0" smtClean="0"/>
              <a:t> 		20%</a:t>
            </a:r>
          </a:p>
          <a:p>
            <a:pPr lvl="1">
              <a:buNone/>
            </a:pPr>
            <a:r>
              <a:rPr lang="fr-FR" sz="1600" dirty="0" smtClean="0"/>
              <a:t>(sinus, fosses nasales, </a:t>
            </a:r>
            <a:r>
              <a:rPr lang="fr-FR" sz="1600" dirty="0" err="1" smtClean="0"/>
              <a:t>nasopharynx</a:t>
            </a:r>
            <a:r>
              <a:rPr lang="fr-FR" sz="1600" dirty="0" smtClean="0"/>
              <a:t>, oreille moyenne, </a:t>
            </a:r>
            <a:r>
              <a:rPr lang="fr-FR" dirty="0" smtClean="0"/>
              <a:t>fosse </a:t>
            </a:r>
            <a:r>
              <a:rPr lang="fr-FR" dirty="0" err="1" smtClean="0"/>
              <a:t>ptérygomaxillaire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E62-D907-4E3D-BD15-AA28A01499FC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003798"/>
            <a:ext cx="5390381" cy="164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Tumeurs génito-urinaires 30%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E62-D907-4E3D-BD15-AA28A01499FC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782" r="18061"/>
          <a:stretch>
            <a:fillRect/>
          </a:stretch>
        </p:blipFill>
        <p:spPr bwMode="auto">
          <a:xfrm>
            <a:off x="611560" y="1347614"/>
            <a:ext cx="1182265" cy="151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 l="28417" r="18537"/>
          <a:stretch>
            <a:fillRect/>
          </a:stretch>
        </p:blipFill>
        <p:spPr bwMode="auto">
          <a:xfrm>
            <a:off x="2483768" y="1347614"/>
            <a:ext cx="1137570" cy="149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467544" y="84355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Vessie-prostate			12%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11560" y="307580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Paratesticulaire</a:t>
            </a:r>
            <a:r>
              <a:rPr lang="fr-FR" dirty="0" smtClean="0"/>
              <a:t> ou vagin/utérus	18%</a:t>
            </a:r>
            <a:endParaRPr lang="fr-FR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79862"/>
            <a:ext cx="13096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 l="1640" t="24729" r="19365" b="25814"/>
          <a:stretch>
            <a:fillRect/>
          </a:stretch>
        </p:blipFill>
        <p:spPr bwMode="auto">
          <a:xfrm>
            <a:off x="2699792" y="3404312"/>
            <a:ext cx="1440160" cy="125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Membres	15%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AD5C-2C02-41B1-96A1-7E17DD2ACD75}" type="datetime1">
              <a:rPr lang="fr-FR" smtClean="0"/>
              <a:pPr/>
              <a:t>15/04/2021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29486" t="4710" r="32837" b="8151"/>
          <a:stretch>
            <a:fillRect/>
          </a:stretch>
        </p:blipFill>
        <p:spPr bwMode="auto">
          <a:xfrm>
            <a:off x="611560" y="987574"/>
            <a:ext cx="1512168" cy="243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 l="15562" t="20018" r="15637" b="24637"/>
          <a:stretch>
            <a:fillRect/>
          </a:stretch>
        </p:blipFill>
        <p:spPr bwMode="auto">
          <a:xfrm>
            <a:off x="611560" y="3507854"/>
            <a:ext cx="2088232" cy="116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 l="33340" r="33898"/>
          <a:stretch>
            <a:fillRect/>
          </a:stretch>
        </p:blipFill>
        <p:spPr bwMode="auto">
          <a:xfrm>
            <a:off x="2771800" y="915566"/>
            <a:ext cx="1744551" cy="3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 l="29883" t="2113" r="28345"/>
          <a:stretch>
            <a:fillRect/>
          </a:stretch>
        </p:blipFill>
        <p:spPr bwMode="auto">
          <a:xfrm>
            <a:off x="5004048" y="915566"/>
            <a:ext cx="1286794" cy="209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/>
          <a:srcRect l="19657" t="17663" r="7043" b="18749"/>
          <a:stretch>
            <a:fillRect/>
          </a:stretch>
        </p:blipFill>
        <p:spPr bwMode="auto">
          <a:xfrm>
            <a:off x="4716016" y="3435846"/>
            <a:ext cx="1800200" cy="108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Autres sites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7575"/>
            <a:ext cx="8229600" cy="648072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Thorax, abdomen, parois du tronc		15%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E62-D907-4E3D-BD15-AA28A01499FC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7200" r="15637"/>
          <a:stretch>
            <a:fillRect/>
          </a:stretch>
        </p:blipFill>
        <p:spPr bwMode="auto">
          <a:xfrm>
            <a:off x="2483768" y="1707654"/>
            <a:ext cx="2289070" cy="237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07654"/>
            <a:ext cx="1764176" cy="284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Sites métastatiques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Poumon 50%</a:t>
            </a:r>
          </a:p>
          <a:p>
            <a:r>
              <a:rPr lang="fr-FR" dirty="0" smtClean="0"/>
              <a:t>Os moelle 40%</a:t>
            </a:r>
          </a:p>
          <a:p>
            <a:r>
              <a:rPr lang="fr-FR" dirty="0" smtClean="0"/>
              <a:t>Ganglions 25 %</a:t>
            </a:r>
          </a:p>
          <a:p>
            <a:endParaRPr lang="fr-FR" dirty="0" smtClean="0"/>
          </a:p>
          <a:p>
            <a:pPr lvl="1">
              <a:buNone/>
            </a:pPr>
            <a:r>
              <a:rPr lang="fr-FR" sz="2400" dirty="0" smtClean="0"/>
              <a:t>		10-15 % RMS métastatique</a:t>
            </a: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E62-D907-4E3D-BD15-AA28A01499FC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683568" y="2931790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Rhabdomyosarcome</a:t>
            </a:r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Bilan initial/ Bilan d’extension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AD5C-2C02-41B1-96A1-7E17DD2ACD75}" type="datetime1">
              <a:rPr lang="fr-FR" smtClean="0"/>
              <a:pPr/>
              <a:t>15/04/2021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fr-FR" dirty="0" smtClean="0"/>
              <a:t>Bilan d’extension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dirty="0" smtClean="0"/>
              <a:t>Imagerie de la tumeur primitive (scanner, IRMN et/ou échographie</a:t>
            </a:r>
          </a:p>
          <a:p>
            <a:pPr lvl="1"/>
            <a:r>
              <a:rPr lang="fr-FR" dirty="0" smtClean="0"/>
              <a:t>extension locorégionale</a:t>
            </a:r>
          </a:p>
          <a:p>
            <a:pPr lvl="1"/>
            <a:r>
              <a:rPr lang="fr-FR" dirty="0" smtClean="0"/>
              <a:t>ganglions</a:t>
            </a:r>
          </a:p>
          <a:p>
            <a:r>
              <a:rPr lang="fr-FR" dirty="0" smtClean="0"/>
              <a:t>Scanner thoracique</a:t>
            </a:r>
          </a:p>
          <a:p>
            <a:r>
              <a:rPr lang="fr-FR" dirty="0" smtClean="0"/>
              <a:t>TEP : intérêt lésions osseuses/</a:t>
            </a:r>
            <a:r>
              <a:rPr lang="fr-FR" dirty="0" err="1" smtClean="0"/>
              <a:t>gg</a:t>
            </a:r>
            <a:endParaRPr lang="fr-FR" dirty="0" smtClean="0"/>
          </a:p>
          <a:p>
            <a:r>
              <a:rPr lang="fr-FR" dirty="0" smtClean="0"/>
              <a:t>Bilan médullaire + PL si </a:t>
            </a:r>
            <a:r>
              <a:rPr lang="fr-FR" dirty="0" err="1" smtClean="0"/>
              <a:t>paraméningé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Métastases pulmonaires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 nodule de plus de 1 cm </a:t>
            </a:r>
          </a:p>
          <a:p>
            <a:r>
              <a:rPr lang="fr-FR" dirty="0" smtClean="0"/>
              <a:t>Plusieurs nodules de 0.5 à 1 cm</a:t>
            </a:r>
          </a:p>
          <a:p>
            <a:r>
              <a:rPr lang="fr-FR" dirty="0" smtClean="0"/>
              <a:t>5 nodules &lt; 5 cm</a:t>
            </a:r>
          </a:p>
          <a:p>
            <a:pPr>
              <a:buNone/>
            </a:pP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E62-D907-4E3D-BD15-AA28A01499FC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355726"/>
            <a:ext cx="6430992" cy="2389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3200" dirty="0" smtClean="0"/>
              <a:t>Tumeurs mésenchymateuses malignes de l’enfant et de l’adolescent</a:t>
            </a:r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Localisations particulières	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RMS tête et cou :</a:t>
            </a:r>
          </a:p>
          <a:p>
            <a:pPr lvl="1"/>
            <a:r>
              <a:rPr lang="fr-FR" dirty="0" smtClean="0"/>
              <a:t>IRM et scanner os pour évaluer atteinte </a:t>
            </a:r>
            <a:r>
              <a:rPr lang="fr-FR" dirty="0" err="1" smtClean="0"/>
              <a:t>paraméningée</a:t>
            </a:r>
            <a:endParaRPr lang="fr-FR" dirty="0" smtClean="0"/>
          </a:p>
          <a:p>
            <a:pPr lvl="1"/>
            <a:r>
              <a:rPr lang="fr-FR" dirty="0" smtClean="0"/>
              <a:t>Ponction lombaire</a:t>
            </a:r>
          </a:p>
          <a:p>
            <a:r>
              <a:rPr lang="fr-FR" dirty="0" smtClean="0"/>
              <a:t>RMS membres inférieurs et RMS région </a:t>
            </a:r>
            <a:r>
              <a:rPr lang="fr-FR" dirty="0" err="1" smtClean="0"/>
              <a:t>paratesticulaire</a:t>
            </a:r>
            <a:endParaRPr lang="fr-FR" dirty="0" smtClean="0"/>
          </a:p>
          <a:p>
            <a:pPr lvl="1"/>
            <a:r>
              <a:rPr lang="fr-FR" dirty="0" smtClean="0"/>
              <a:t>Ne pas oublier l’exploration abdominopelvienne par TDM/IRM ET </a:t>
            </a:r>
            <a:r>
              <a:rPr lang="fr-FR" dirty="0" err="1" smtClean="0"/>
              <a:t>echographie</a:t>
            </a:r>
            <a:endParaRPr lang="fr-FR" dirty="0" smtClean="0"/>
          </a:p>
          <a:p>
            <a:pPr lvl="1"/>
            <a:r>
              <a:rPr lang="fr-FR" dirty="0" err="1" smtClean="0"/>
              <a:t>Biopsier</a:t>
            </a:r>
            <a:r>
              <a:rPr lang="fr-FR" dirty="0" smtClean="0"/>
              <a:t> les ganglions pour affirmer le R0</a:t>
            </a:r>
          </a:p>
          <a:p>
            <a:pPr lvl="1"/>
            <a:r>
              <a:rPr lang="fr-FR" dirty="0" smtClean="0"/>
              <a:t>Place du ganglion sentinelle/curage </a:t>
            </a:r>
            <a:r>
              <a:rPr lang="fr-FR" dirty="0" err="1" smtClean="0"/>
              <a:t>gg</a:t>
            </a:r>
            <a:r>
              <a:rPr lang="fr-FR" dirty="0" smtClean="0"/>
              <a:t> </a:t>
            </a:r>
            <a:r>
              <a:rPr lang="fr-FR" dirty="0" err="1" smtClean="0"/>
              <a:t>rétropéritonéal</a:t>
            </a:r>
            <a:r>
              <a:rPr lang="fr-FR" dirty="0" smtClean="0"/>
              <a:t> (</a:t>
            </a:r>
            <a:r>
              <a:rPr lang="fr-FR" dirty="0" err="1" smtClean="0"/>
              <a:t>paratestis</a:t>
            </a:r>
            <a:r>
              <a:rPr lang="fr-FR" dirty="0" smtClean="0"/>
              <a:t> &gt;10 ans)</a:t>
            </a:r>
          </a:p>
          <a:p>
            <a:pPr lvl="1"/>
            <a:endParaRPr lang="fr-FR" dirty="0" smtClean="0"/>
          </a:p>
          <a:p>
            <a:pPr lvl="1">
              <a:buNone/>
            </a:pPr>
            <a:r>
              <a:rPr lang="fr-FR" dirty="0" smtClean="0"/>
              <a:t>!!! ADP &gt; premier relais = métastatique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E62-D907-4E3D-BD15-AA28A01499FC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Rhabdomyosarcome</a:t>
            </a:r>
            <a:endParaRPr lang="fr-FR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Anatomopathologie/biologie moléculaire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E62-D907-4E3D-BD15-AA28A01499FC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Anatomopathologie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Authentifier le </a:t>
            </a:r>
            <a:r>
              <a:rPr lang="fr-FR" dirty="0" err="1" smtClean="0"/>
              <a:t>rhabdomyosarcome</a:t>
            </a:r>
            <a:r>
              <a:rPr lang="fr-FR" dirty="0" smtClean="0"/>
              <a:t> : IHC, </a:t>
            </a:r>
            <a:r>
              <a:rPr lang="fr-FR" dirty="0" err="1" smtClean="0"/>
              <a:t>desmine</a:t>
            </a:r>
            <a:r>
              <a:rPr lang="fr-FR" dirty="0" smtClean="0"/>
              <a:t>, </a:t>
            </a:r>
            <a:r>
              <a:rPr lang="fr-FR" dirty="0" err="1" smtClean="0"/>
              <a:t>myogénine</a:t>
            </a:r>
            <a:endParaRPr lang="fr-FR" dirty="0" smtClean="0"/>
          </a:p>
          <a:p>
            <a:r>
              <a:rPr lang="fr-FR" dirty="0" smtClean="0"/>
              <a:t>Typer le RMS : FISH/PCR</a:t>
            </a:r>
          </a:p>
          <a:p>
            <a:r>
              <a:rPr lang="fr-FR" dirty="0" smtClean="0"/>
              <a:t>Ecarter les autres sarcomes des tissus mous</a:t>
            </a:r>
          </a:p>
          <a:p>
            <a:r>
              <a:rPr lang="fr-FR" dirty="0" smtClean="0"/>
              <a:t>Ecarter une pathologie non conjonctive</a:t>
            </a:r>
          </a:p>
          <a:p>
            <a:r>
              <a:rPr lang="fr-FR" dirty="0" smtClean="0"/>
              <a:t>Ecarter une lésion bénigne : </a:t>
            </a:r>
            <a:r>
              <a:rPr lang="fr-FR" dirty="0" err="1" smtClean="0"/>
              <a:t>fasciite</a:t>
            </a:r>
            <a:r>
              <a:rPr lang="fr-FR" dirty="0" smtClean="0"/>
              <a:t>, fibromatose, </a:t>
            </a:r>
            <a:r>
              <a:rPr lang="fr-FR" dirty="0" err="1" smtClean="0"/>
              <a:t>schwanome</a:t>
            </a:r>
            <a:r>
              <a:rPr lang="fr-FR" dirty="0" smtClean="0"/>
              <a:t>, autre lésion inflammatoire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E62-D907-4E3D-BD15-AA28A01499FC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Sous types histologiques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Embryonnaire 	80%</a:t>
            </a:r>
          </a:p>
          <a:p>
            <a:pPr lvl="1"/>
            <a:r>
              <a:rPr lang="fr-FR" dirty="0" smtClean="0"/>
              <a:t>Classique		69%</a:t>
            </a:r>
          </a:p>
          <a:p>
            <a:pPr lvl="1"/>
            <a:r>
              <a:rPr lang="fr-FR" dirty="0" smtClean="0"/>
              <a:t>Botryoïde		10%</a:t>
            </a:r>
          </a:p>
          <a:p>
            <a:pPr lvl="1"/>
            <a:r>
              <a:rPr lang="fr-FR" dirty="0" smtClean="0"/>
              <a:t>À cellules fusiformes	1%</a:t>
            </a:r>
          </a:p>
          <a:p>
            <a:pPr lvl="1"/>
            <a:r>
              <a:rPr lang="fr-FR" dirty="0" err="1" smtClean="0"/>
              <a:t>Anaplasique</a:t>
            </a:r>
            <a:endParaRPr lang="fr-FR" dirty="0" smtClean="0"/>
          </a:p>
          <a:p>
            <a:r>
              <a:rPr lang="fr-FR" dirty="0" smtClean="0"/>
              <a:t>Alvéolaire classique 20%</a:t>
            </a:r>
          </a:p>
          <a:p>
            <a:r>
              <a:rPr lang="fr-FR" dirty="0" err="1" smtClean="0"/>
              <a:t>Rhabdo</a:t>
            </a:r>
            <a:r>
              <a:rPr lang="fr-FR" dirty="0" smtClean="0"/>
              <a:t> NOS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E62-D907-4E3D-BD15-AA28A01499FC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Rhabdomyosarcome</a:t>
            </a:r>
            <a:r>
              <a:rPr lang="fr-FR" dirty="0" smtClean="0"/>
              <a:t> embryonnaire	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Microscopie </a:t>
            </a:r>
          </a:p>
          <a:p>
            <a:pPr lvl="1"/>
            <a:r>
              <a:rPr lang="fr-FR" dirty="0" smtClean="0"/>
              <a:t>Alternance de zones </a:t>
            </a:r>
            <a:r>
              <a:rPr lang="fr-FR" dirty="0" err="1" smtClean="0"/>
              <a:t>oedémateuses</a:t>
            </a:r>
            <a:r>
              <a:rPr lang="fr-FR" dirty="0" smtClean="0"/>
              <a:t> et cellulaires</a:t>
            </a:r>
          </a:p>
          <a:p>
            <a:pPr lvl="1"/>
            <a:r>
              <a:rPr lang="fr-FR" dirty="0" smtClean="0"/>
              <a:t>Morphologie cellulaire variable</a:t>
            </a:r>
          </a:p>
          <a:p>
            <a:r>
              <a:rPr lang="fr-FR" dirty="0" smtClean="0"/>
              <a:t>IHC :</a:t>
            </a:r>
          </a:p>
          <a:p>
            <a:pPr lvl="1"/>
            <a:r>
              <a:rPr lang="fr-FR" dirty="0" err="1" smtClean="0"/>
              <a:t>Desmine</a:t>
            </a:r>
            <a:r>
              <a:rPr lang="fr-FR" dirty="0" smtClean="0"/>
              <a:t> +, </a:t>
            </a:r>
            <a:r>
              <a:rPr lang="fr-FR" dirty="0" err="1" smtClean="0"/>
              <a:t>myogénine</a:t>
            </a:r>
            <a:r>
              <a:rPr lang="fr-FR" dirty="0" smtClean="0"/>
              <a:t> +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Profil CGH : gains et pertes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E62-D907-4E3D-BD15-AA28A01499FC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Rhabdomyosarcome</a:t>
            </a:r>
            <a:r>
              <a:rPr lang="fr-FR" dirty="0" smtClean="0"/>
              <a:t> alvéolaire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Microscopie </a:t>
            </a:r>
          </a:p>
          <a:p>
            <a:pPr lvl="1"/>
            <a:r>
              <a:rPr lang="fr-FR" dirty="0" smtClean="0"/>
              <a:t>Cellules monomorphes</a:t>
            </a:r>
          </a:p>
          <a:p>
            <a:pPr lvl="1"/>
            <a:r>
              <a:rPr lang="fr-FR" dirty="0" smtClean="0"/>
              <a:t>Noyaux réguliers indentés</a:t>
            </a:r>
          </a:p>
          <a:p>
            <a:pPr lvl="1"/>
            <a:r>
              <a:rPr lang="fr-FR" dirty="0" smtClean="0"/>
              <a:t>Cloisonnement par bandes fibreuses</a:t>
            </a:r>
          </a:p>
          <a:p>
            <a:pPr lvl="1"/>
            <a:r>
              <a:rPr lang="fr-FR" dirty="0" smtClean="0"/>
              <a:t>Sous types alvéolaire ou dense</a:t>
            </a:r>
          </a:p>
          <a:p>
            <a:r>
              <a:rPr lang="fr-FR" dirty="0" smtClean="0"/>
              <a:t>IHC :</a:t>
            </a:r>
          </a:p>
          <a:p>
            <a:pPr lvl="1"/>
            <a:r>
              <a:rPr lang="fr-FR" dirty="0" err="1" smtClean="0"/>
              <a:t>Desmine</a:t>
            </a:r>
            <a:r>
              <a:rPr lang="fr-FR" dirty="0" smtClean="0"/>
              <a:t> +, </a:t>
            </a:r>
            <a:r>
              <a:rPr lang="fr-FR" dirty="0" err="1" smtClean="0"/>
              <a:t>myogénine</a:t>
            </a:r>
            <a:r>
              <a:rPr lang="fr-FR" dirty="0" smtClean="0"/>
              <a:t> +++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Biologie moléculaire</a:t>
            </a:r>
          </a:p>
          <a:p>
            <a:pPr lvl="1"/>
            <a:r>
              <a:rPr lang="fr-FR" dirty="0" smtClean="0"/>
              <a:t>PAX 3-FOXO1	t(2;13) (q35-q14)	60%</a:t>
            </a:r>
          </a:p>
          <a:p>
            <a:pPr lvl="1"/>
            <a:r>
              <a:rPr lang="fr-FR" dirty="0" smtClean="0"/>
              <a:t>PAX 7-FOXO1	t(1;13) (p36-q14)	20%</a:t>
            </a:r>
          </a:p>
          <a:p>
            <a:pPr lvl="1"/>
            <a:r>
              <a:rPr lang="fr-FR" dirty="0" smtClean="0"/>
              <a:t>Exceptionnels transcrits PAX3-FOXO4, PAX3-NCOA1 ou 2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E62-D907-4E3D-BD15-AA28A01499FC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RMSA morphologique sans transcrit	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20% des RMSA diagnostiqués dans les protocoles antérieurs sont transcrits négatifs</a:t>
            </a:r>
          </a:p>
          <a:p>
            <a:r>
              <a:rPr lang="fr-FR" dirty="0" smtClean="0"/>
              <a:t>La majorité sont des RMSE indifférenciés en CGH et en profil d’expression</a:t>
            </a:r>
          </a:p>
          <a:p>
            <a:r>
              <a:rPr lang="fr-FR" dirty="0" smtClean="0"/>
              <a:t>Un petit % peut correspondre à des transcrits </a:t>
            </a:r>
            <a:r>
              <a:rPr lang="fr-FR" dirty="0" err="1" smtClean="0"/>
              <a:t>variants</a:t>
            </a:r>
            <a:endParaRPr lang="fr-FR" dirty="0" smtClean="0"/>
          </a:p>
          <a:p>
            <a:endParaRPr lang="fr-FR" dirty="0" smtClean="0"/>
          </a:p>
          <a:p>
            <a:pPr lvl="1" algn="ctr">
              <a:buNone/>
            </a:pPr>
            <a:r>
              <a:rPr lang="fr-FR" sz="2000" b="1" dirty="0" smtClean="0"/>
              <a:t>BIOLOGIE MOLECULAIRE OBLIGATOIRE</a:t>
            </a:r>
            <a:endParaRPr lang="fr-FR" sz="20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E62-D907-4E3D-BD15-AA28A01499FC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RMS à cellules fusiformes</a:t>
            </a:r>
            <a:endParaRPr lang="fr-FR" dirty="0"/>
          </a:p>
        </p:txBody>
      </p:sp>
      <p:pic>
        <p:nvPicPr>
          <p:cNvPr id="6" name="Espace réservé du contenu 5" descr="fusiform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5203" y="987425"/>
            <a:ext cx="7073594" cy="3606800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E62-D907-4E3D-BD15-AA28A01499FC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Rhabdomyosarcomes</a:t>
            </a:r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Quels enseignements ?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AD5C-2C02-41B1-96A1-7E17DD2ACD75}" type="datetime1">
              <a:rPr lang="fr-FR" smtClean="0"/>
              <a:pPr/>
              <a:t>15/04/2021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Philosophie de la SIOP	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</a:p>
          <a:p>
            <a:pPr lvl="1"/>
            <a:r>
              <a:rPr lang="fr-FR" dirty="0" smtClean="0"/>
              <a:t>Augmenter le taux de survie en intensifiant la chimiothérapie initiale</a:t>
            </a:r>
          </a:p>
          <a:p>
            <a:pPr lvl="1"/>
            <a:r>
              <a:rPr lang="fr-FR" dirty="0" smtClean="0"/>
              <a:t>Prendre en compte la qualité de la survie en réduisant les indications et l’intensité du tt local pour les bons répondeurs à la chimiothérapie initiale</a:t>
            </a:r>
          </a:p>
          <a:p>
            <a:pPr lvl="1"/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E62-D907-4E3D-BD15-AA28A01499FC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Introduction			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Tumeurs développées à partir des tissus de soutien : conjonctif, vasculaire, nerveux ou adipeux</a:t>
            </a:r>
          </a:p>
          <a:p>
            <a:r>
              <a:rPr lang="fr-FR" dirty="0" smtClean="0"/>
              <a:t>5 à 10% cancers &lt; 18 ans</a:t>
            </a:r>
          </a:p>
          <a:p>
            <a:r>
              <a:rPr lang="fr-FR" dirty="0" err="1" smtClean="0"/>
              <a:t>Rhabdomyosarcomes</a:t>
            </a:r>
            <a:r>
              <a:rPr lang="fr-FR" dirty="0" smtClean="0"/>
              <a:t> 70%</a:t>
            </a:r>
          </a:p>
          <a:p>
            <a:r>
              <a:rPr lang="fr-FR" dirty="0" smtClean="0"/>
              <a:t>Autres TMM 30%</a:t>
            </a:r>
          </a:p>
          <a:p>
            <a:pPr lvl="1"/>
            <a:r>
              <a:rPr lang="fr-FR" dirty="0" smtClean="0"/>
              <a:t>Histologies communes à cellules de l’adulte (ex </a:t>
            </a:r>
            <a:r>
              <a:rPr lang="fr-FR" dirty="0" err="1" smtClean="0"/>
              <a:t>synovialosarcomes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Histologies spécifiques à l’enfant (fibrosarcomes congénitaux)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Facteurs pronostiques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Age de l’enfant</a:t>
            </a:r>
          </a:p>
          <a:p>
            <a:pPr marL="457200" lvl="1" indent="0">
              <a:buNone/>
            </a:pPr>
            <a:r>
              <a:rPr lang="fr-FR" dirty="0" smtClean="0"/>
              <a:t>&lt; 1 an ou </a:t>
            </a:r>
            <a:r>
              <a:rPr lang="fr-FR" u="sng" dirty="0" smtClean="0"/>
              <a:t>&gt;</a:t>
            </a:r>
            <a:r>
              <a:rPr lang="fr-FR" dirty="0" smtClean="0"/>
              <a:t> 10 ans 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E62-D907-4E3D-BD15-AA28A01499FC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491630"/>
            <a:ext cx="5338566" cy="3024336"/>
          </a:xfrm>
          <a:prstGeom prst="rect">
            <a:avLst/>
          </a:prstGeom>
        </p:spPr>
      </p:pic>
      <p:pic>
        <p:nvPicPr>
          <p:cNvPr id="62467" name="Picture 3" descr="C:\Users\00002692\AppData\Local\Microsoft\Windows\Temporary Internet Files\Content.IE5\DUE60NRL\american-flag-1459201553pp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11710"/>
            <a:ext cx="2051267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Facteurs pronostiques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r-FR" dirty="0" smtClean="0"/>
              <a:t>RMS embryonnaires seulement</a:t>
            </a:r>
          </a:p>
          <a:p>
            <a:pPr algn="ctr">
              <a:buNone/>
            </a:pPr>
            <a:r>
              <a:rPr lang="fr-FR" dirty="0" smtClean="0"/>
              <a:t>Etudes MMT89 et MMT95 (704 patients)</a:t>
            </a:r>
          </a:p>
          <a:p>
            <a:pPr lvl="2">
              <a:buNone/>
            </a:pPr>
            <a:r>
              <a:rPr lang="fr-FR" dirty="0" smtClean="0"/>
              <a:t>		</a:t>
            </a:r>
          </a:p>
          <a:p>
            <a:pPr lvl="2">
              <a:buNone/>
            </a:pPr>
            <a:r>
              <a:rPr lang="fr-FR" sz="2000" dirty="0" smtClean="0"/>
              <a:t>			&lt; 1 an		1 an – 9 ans</a:t>
            </a:r>
          </a:p>
          <a:p>
            <a:pPr lvl="1">
              <a:buNone/>
            </a:pPr>
            <a:r>
              <a:rPr lang="fr-FR" sz="2400" dirty="0" smtClean="0"/>
              <a:t>	Survie		</a:t>
            </a:r>
            <a:r>
              <a:rPr lang="fr-FR" dirty="0" smtClean="0"/>
              <a:t>83%		79%</a:t>
            </a:r>
            <a:endParaRPr lang="fr-FR" sz="2400" dirty="0" smtClean="0"/>
          </a:p>
          <a:p>
            <a:pPr lvl="1">
              <a:buNone/>
            </a:pPr>
            <a:r>
              <a:rPr lang="fr-FR" sz="2400" dirty="0" smtClean="0"/>
              <a:t>	EFS		</a:t>
            </a:r>
            <a:r>
              <a:rPr lang="fr-FR" dirty="0" smtClean="0"/>
              <a:t>65%		65%</a:t>
            </a:r>
            <a:endParaRPr lang="fr-FR" sz="24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E62-D907-4E3D-BD15-AA28A01499FC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3490" name="Picture 2" descr="C:\Users\00002692\AppData\Local\Microsoft\Windows\Temporary Internet Files\Content.IE5\DUE60NRL\EUFla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507854"/>
            <a:ext cx="1260521" cy="841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Facteurs pronostiques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Age de l’enfant </a:t>
            </a:r>
          </a:p>
          <a:p>
            <a:pPr lvl="1"/>
            <a:r>
              <a:rPr lang="fr-FR" dirty="0" smtClean="0"/>
              <a:t>&lt; ou </a:t>
            </a:r>
            <a:r>
              <a:rPr lang="fr-FR" u="sng" dirty="0" smtClean="0"/>
              <a:t>&gt;</a:t>
            </a:r>
            <a:r>
              <a:rPr lang="fr-FR" dirty="0" smtClean="0"/>
              <a:t> 10 ans</a:t>
            </a:r>
          </a:p>
          <a:p>
            <a:r>
              <a:rPr lang="fr-FR" dirty="0" smtClean="0"/>
              <a:t>Taille de la tumeur</a:t>
            </a:r>
          </a:p>
          <a:p>
            <a:pPr lvl="1"/>
            <a:r>
              <a:rPr lang="fr-FR" dirty="0" smtClean="0"/>
              <a:t>&lt; ou </a:t>
            </a:r>
            <a:r>
              <a:rPr lang="fr-FR" u="sng" dirty="0" smtClean="0"/>
              <a:t>&gt;</a:t>
            </a:r>
            <a:r>
              <a:rPr lang="fr-FR" dirty="0" smtClean="0"/>
              <a:t> 5 cm	</a:t>
            </a:r>
          </a:p>
          <a:p>
            <a:pPr lvl="1"/>
            <a:endParaRPr lang="fr-FR" dirty="0" smtClean="0"/>
          </a:p>
          <a:p>
            <a:pPr lvl="1">
              <a:buNone/>
            </a:pPr>
            <a:r>
              <a:rPr lang="fr-FR" dirty="0" smtClean="0"/>
              <a:t>	</a:t>
            </a:r>
            <a:endParaRPr lang="fr-FR" u="sng" dirty="0" smtClean="0"/>
          </a:p>
          <a:p>
            <a:pPr lvl="1"/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E62-D907-4E3D-BD15-AA28A01499FC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923928" y="1707654"/>
          <a:ext cx="496855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2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683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&lt; 5 cm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u="sng" dirty="0" smtClean="0"/>
                        <a:t>&gt; </a:t>
                      </a:r>
                      <a:r>
                        <a:rPr lang="fr-FR" u="none" dirty="0" smtClean="0"/>
                        <a:t>5</a:t>
                      </a:r>
                      <a:r>
                        <a:rPr lang="fr-FR" u="none" baseline="0" dirty="0" smtClean="0"/>
                        <a:t> cm</a:t>
                      </a:r>
                      <a:endParaRPr lang="fr-FR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837">
                <a:tc>
                  <a:txBody>
                    <a:bodyPr/>
                    <a:lstStyle/>
                    <a:p>
                      <a:r>
                        <a:rPr lang="fr-FR" dirty="0" smtClean="0"/>
                        <a:t>OS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79%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63%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p&lt;</a:t>
                      </a:r>
                      <a:r>
                        <a:rPr lang="fr-FR" baseline="0" dirty="0" smtClean="0"/>
                        <a:t> 0.001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837">
                <a:tc>
                  <a:txBody>
                    <a:bodyPr/>
                    <a:lstStyle/>
                    <a:p>
                      <a:r>
                        <a:rPr lang="fr-FR" dirty="0" smtClean="0"/>
                        <a:t>EFS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62%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52%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p&lt;</a:t>
                      </a:r>
                      <a:r>
                        <a:rPr lang="fr-FR" baseline="0" dirty="0" smtClean="0"/>
                        <a:t>0.06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6084168" y="285978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MMT89, JCO 2005</a:t>
            </a:r>
            <a:endParaRPr lang="fr-FR" dirty="0"/>
          </a:p>
        </p:txBody>
      </p:sp>
      <p:pic>
        <p:nvPicPr>
          <p:cNvPr id="8" name="Image 7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571750"/>
            <a:ext cx="2950928" cy="213970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635896" y="429994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Int J Radiation </a:t>
            </a:r>
            <a:r>
              <a:rPr lang="fr-FR" dirty="0" err="1" smtClean="0"/>
              <a:t>Oncol</a:t>
            </a:r>
            <a:r>
              <a:rPr lang="fr-FR" dirty="0" smtClean="0"/>
              <a:t> </a:t>
            </a:r>
            <a:r>
              <a:rPr lang="fr-FR" dirty="0" err="1" smtClean="0"/>
              <a:t>Biol</a:t>
            </a:r>
            <a:r>
              <a:rPr lang="fr-FR" dirty="0" smtClean="0"/>
              <a:t> </a:t>
            </a:r>
            <a:r>
              <a:rPr lang="fr-FR" dirty="0" err="1" smtClean="0"/>
              <a:t>Phys</a:t>
            </a:r>
            <a:r>
              <a:rPr lang="fr-FR" dirty="0" smtClean="0"/>
              <a:t> 2015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Facteurs pronostiques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Age de l’enfant </a:t>
            </a:r>
          </a:p>
          <a:p>
            <a:pPr lvl="1"/>
            <a:r>
              <a:rPr lang="fr-FR" dirty="0" smtClean="0"/>
              <a:t>&lt; ou </a:t>
            </a:r>
            <a:r>
              <a:rPr lang="fr-FR" u="sng" dirty="0" smtClean="0"/>
              <a:t>&gt;</a:t>
            </a:r>
            <a:r>
              <a:rPr lang="fr-FR" dirty="0" smtClean="0"/>
              <a:t> 10 ans</a:t>
            </a:r>
          </a:p>
          <a:p>
            <a:r>
              <a:rPr lang="fr-FR" dirty="0" smtClean="0"/>
              <a:t>Taille de la tumeur</a:t>
            </a:r>
          </a:p>
          <a:p>
            <a:pPr lvl="1"/>
            <a:r>
              <a:rPr lang="fr-FR" dirty="0" smtClean="0"/>
              <a:t>&lt; ou </a:t>
            </a:r>
            <a:r>
              <a:rPr lang="fr-FR" u="sng" dirty="0" smtClean="0"/>
              <a:t>&gt;</a:t>
            </a:r>
            <a:r>
              <a:rPr lang="fr-FR" dirty="0" smtClean="0"/>
              <a:t> 5 cm	</a:t>
            </a:r>
          </a:p>
          <a:p>
            <a:r>
              <a:rPr lang="fr-FR" dirty="0" smtClean="0"/>
              <a:t>Site de la tumeur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>
              <a:buNone/>
            </a:pPr>
            <a:r>
              <a:rPr lang="fr-FR" dirty="0" smtClean="0"/>
              <a:t>	</a:t>
            </a:r>
            <a:endParaRPr lang="fr-FR" u="sng" dirty="0" smtClean="0"/>
          </a:p>
          <a:p>
            <a:pPr lvl="1"/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E62-D907-4E3D-BD15-AA28A01499FC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Facteurs pronostiques</a:t>
            </a:r>
            <a:endParaRPr lang="fr-FR" dirty="0"/>
          </a:p>
        </p:txBody>
      </p:sp>
      <p:pic>
        <p:nvPicPr>
          <p:cNvPr id="6" name="Espace réservé du contenu 5" descr="Cap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4691" y="987425"/>
            <a:ext cx="6954618" cy="3606800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E62-D907-4E3D-BD15-AA28A01499FC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Facteurs pronostiques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Age de l’enfant </a:t>
            </a:r>
          </a:p>
          <a:p>
            <a:pPr lvl="1"/>
            <a:r>
              <a:rPr lang="fr-FR" dirty="0" smtClean="0"/>
              <a:t>&lt; ou </a:t>
            </a:r>
            <a:r>
              <a:rPr lang="fr-FR" u="sng" dirty="0" smtClean="0"/>
              <a:t>&gt;</a:t>
            </a:r>
            <a:r>
              <a:rPr lang="fr-FR" dirty="0" smtClean="0"/>
              <a:t> 10 ans</a:t>
            </a:r>
          </a:p>
          <a:p>
            <a:r>
              <a:rPr lang="fr-FR" dirty="0" smtClean="0"/>
              <a:t>Taille de la tumeur</a:t>
            </a:r>
          </a:p>
          <a:p>
            <a:pPr lvl="1"/>
            <a:r>
              <a:rPr lang="fr-FR" dirty="0" smtClean="0"/>
              <a:t>&lt; ou </a:t>
            </a:r>
            <a:r>
              <a:rPr lang="fr-FR" u="sng" dirty="0" smtClean="0"/>
              <a:t>&gt;</a:t>
            </a:r>
            <a:r>
              <a:rPr lang="fr-FR" dirty="0" smtClean="0"/>
              <a:t> 5 cm	</a:t>
            </a:r>
          </a:p>
          <a:p>
            <a:r>
              <a:rPr lang="fr-FR" dirty="0" smtClean="0"/>
              <a:t>Site de la tumeur</a:t>
            </a:r>
          </a:p>
          <a:p>
            <a:pPr lvl="1"/>
            <a:r>
              <a:rPr lang="fr-FR" dirty="0" smtClean="0"/>
              <a:t>Favorable : génito-urinaire </a:t>
            </a:r>
            <a:r>
              <a:rPr lang="fr-FR" dirty="0" smtClean="0">
                <a:solidFill>
                  <a:schemeClr val="accent1"/>
                </a:solidFill>
              </a:rPr>
              <a:t>incluant vessie/prostate</a:t>
            </a:r>
            <a:r>
              <a:rPr lang="fr-FR" dirty="0" smtClean="0"/>
              <a:t>, tête et cou non </a:t>
            </a:r>
            <a:r>
              <a:rPr lang="fr-FR" dirty="0" err="1" smtClean="0"/>
              <a:t>paraméningé</a:t>
            </a:r>
            <a:r>
              <a:rPr lang="fr-FR" dirty="0" smtClean="0"/>
              <a:t>, orbite et </a:t>
            </a:r>
            <a:r>
              <a:rPr lang="fr-FR" dirty="0" smtClean="0">
                <a:solidFill>
                  <a:schemeClr val="accent1"/>
                </a:solidFill>
              </a:rPr>
              <a:t>voie biliaire</a:t>
            </a:r>
          </a:p>
          <a:p>
            <a:pPr lvl="1"/>
            <a:r>
              <a:rPr lang="fr-FR" dirty="0" smtClean="0"/>
              <a:t>Défavorable : autre</a:t>
            </a:r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lvl="1">
              <a:buNone/>
            </a:pPr>
            <a:r>
              <a:rPr lang="fr-FR" dirty="0" smtClean="0"/>
              <a:t>	</a:t>
            </a:r>
            <a:endParaRPr lang="fr-FR" u="sng" dirty="0" smtClean="0"/>
          </a:p>
          <a:p>
            <a:pPr lvl="1"/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E62-D907-4E3D-BD15-AA28A01499FC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855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Facteurs pronostiques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Type anatomopathologique</a:t>
            </a:r>
          </a:p>
          <a:p>
            <a:pPr lvl="1"/>
            <a:r>
              <a:rPr lang="fr-FR" dirty="0" smtClean="0"/>
              <a:t>Favorable : RMS sans transcrit de fusion</a:t>
            </a:r>
          </a:p>
          <a:p>
            <a:pPr lvl="1"/>
            <a:r>
              <a:rPr lang="fr-FR" dirty="0" smtClean="0"/>
              <a:t>Défavorable : RMS avec transcrit FOXO1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E62-D907-4E3D-BD15-AA28A01499FC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283718"/>
            <a:ext cx="3289944" cy="157395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83568" y="393990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EFS</a:t>
            </a:r>
            <a:endParaRPr lang="fr-FR" dirty="0"/>
          </a:p>
        </p:txBody>
      </p:sp>
      <p:pic>
        <p:nvPicPr>
          <p:cNvPr id="9" name="Image 8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283718"/>
            <a:ext cx="2880175" cy="149171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220072" y="386789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779912" y="415592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MMT95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Facteurs pronostiques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Type anatomopathologique</a:t>
            </a:r>
          </a:p>
          <a:p>
            <a:pPr lvl="1"/>
            <a:r>
              <a:rPr lang="fr-FR" dirty="0" smtClean="0"/>
              <a:t>Favorable : RMS sans transcrit de fusion</a:t>
            </a:r>
          </a:p>
          <a:p>
            <a:pPr lvl="1"/>
            <a:r>
              <a:rPr lang="fr-FR" dirty="0" smtClean="0"/>
              <a:t>Défavorable : RMS avec transcrit FOXO1</a:t>
            </a:r>
          </a:p>
          <a:p>
            <a:pPr lvl="1">
              <a:buNone/>
            </a:pPr>
            <a:endParaRPr lang="fr-FR" dirty="0" smtClean="0"/>
          </a:p>
          <a:p>
            <a:r>
              <a:rPr lang="fr-FR" dirty="0" smtClean="0"/>
              <a:t>Stade IRS</a:t>
            </a:r>
          </a:p>
          <a:p>
            <a:pPr lvl="1"/>
            <a:r>
              <a:rPr lang="fr-FR" dirty="0" smtClean="0"/>
              <a:t>IRS 1 : résection </a:t>
            </a:r>
            <a:r>
              <a:rPr lang="fr-FR" dirty="0" err="1" smtClean="0"/>
              <a:t>microscopiquement</a:t>
            </a:r>
            <a:r>
              <a:rPr lang="fr-FR" dirty="0" smtClean="0"/>
              <a:t> complète d’emblée</a:t>
            </a:r>
          </a:p>
          <a:p>
            <a:pPr lvl="1"/>
            <a:r>
              <a:rPr lang="fr-FR" dirty="0" smtClean="0"/>
              <a:t>IRS 2 : résidu microscopique</a:t>
            </a:r>
          </a:p>
          <a:p>
            <a:pPr lvl="2"/>
            <a:r>
              <a:rPr lang="fr-FR" dirty="0" err="1" smtClean="0"/>
              <a:t>IIa</a:t>
            </a:r>
            <a:r>
              <a:rPr lang="fr-FR" dirty="0" smtClean="0"/>
              <a:t> : R1</a:t>
            </a:r>
          </a:p>
          <a:p>
            <a:pPr lvl="2"/>
            <a:r>
              <a:rPr lang="fr-FR" dirty="0" err="1" smtClean="0"/>
              <a:t>IIb</a:t>
            </a:r>
            <a:r>
              <a:rPr lang="fr-FR" dirty="0" smtClean="0"/>
              <a:t> : R0 + </a:t>
            </a:r>
            <a:r>
              <a:rPr lang="fr-FR" dirty="0" err="1" smtClean="0"/>
              <a:t>gg</a:t>
            </a:r>
            <a:r>
              <a:rPr lang="fr-FR" dirty="0" smtClean="0"/>
              <a:t> locorégionaux</a:t>
            </a:r>
          </a:p>
          <a:p>
            <a:pPr lvl="2"/>
            <a:r>
              <a:rPr lang="fr-FR" dirty="0" err="1" smtClean="0"/>
              <a:t>IIc</a:t>
            </a:r>
            <a:r>
              <a:rPr lang="fr-FR" dirty="0" smtClean="0"/>
              <a:t> : R1 + </a:t>
            </a:r>
            <a:r>
              <a:rPr lang="fr-FR" dirty="0" err="1" smtClean="0"/>
              <a:t>gg</a:t>
            </a:r>
            <a:r>
              <a:rPr lang="fr-FR" dirty="0" smtClean="0"/>
              <a:t> locorégionaux</a:t>
            </a:r>
          </a:p>
          <a:p>
            <a:pPr lvl="1"/>
            <a:r>
              <a:rPr lang="fr-FR" dirty="0" smtClean="0"/>
              <a:t>IRS 3 : résidu macroscopique</a:t>
            </a:r>
          </a:p>
          <a:p>
            <a:pPr lvl="1"/>
            <a:r>
              <a:rPr lang="fr-FR" dirty="0" smtClean="0"/>
              <a:t>IRS 4 : présence de métastases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E62-D907-4E3D-BD15-AA28A01499FC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Facteurs pronostiques</a:t>
            </a:r>
            <a:endParaRPr lang="fr-FR" dirty="0"/>
          </a:p>
        </p:txBody>
      </p:sp>
      <p:pic>
        <p:nvPicPr>
          <p:cNvPr id="6" name="Espace réservé du contenu 5" descr="Cap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059582"/>
            <a:ext cx="3568120" cy="1734443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E62-D907-4E3D-BD15-AA28A01499FC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571750"/>
            <a:ext cx="3672408" cy="220659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499992" y="113159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EFS p&lt;0.001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452320" y="401191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OS  p&lt;0.001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115616" y="350785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MMT95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Modalités thérapeutiques : la chimiothérapie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>
                <a:solidFill>
                  <a:schemeClr val="accent3"/>
                </a:solidFill>
              </a:rPr>
              <a:t>Ifosfamide</a:t>
            </a:r>
            <a:endParaRPr lang="fr-FR" dirty="0" smtClean="0">
              <a:solidFill>
                <a:schemeClr val="accent3"/>
              </a:solidFill>
            </a:endParaRPr>
          </a:p>
          <a:p>
            <a:r>
              <a:rPr lang="fr-FR" dirty="0" smtClean="0"/>
              <a:t>Vincristine</a:t>
            </a:r>
          </a:p>
          <a:p>
            <a:r>
              <a:rPr lang="fr-FR" dirty="0" err="1" smtClean="0"/>
              <a:t>Actinomycine</a:t>
            </a:r>
            <a:r>
              <a:rPr lang="fr-FR" dirty="0" smtClean="0"/>
              <a:t> D</a:t>
            </a:r>
          </a:p>
          <a:p>
            <a:r>
              <a:rPr lang="fr-FR" dirty="0" err="1" smtClean="0">
                <a:solidFill>
                  <a:srgbClr val="0070C0"/>
                </a:solidFill>
              </a:rPr>
              <a:t>Cyclophosphamide</a:t>
            </a:r>
            <a:endParaRPr lang="fr-FR" dirty="0" smtClean="0">
              <a:solidFill>
                <a:srgbClr val="0070C0"/>
              </a:solidFill>
            </a:endParaRPr>
          </a:p>
          <a:p>
            <a:r>
              <a:rPr lang="fr-FR" dirty="0" err="1" smtClean="0"/>
              <a:t>Navelbine</a:t>
            </a:r>
            <a:endParaRPr lang="fr-FR" dirty="0" smtClean="0"/>
          </a:p>
          <a:p>
            <a:r>
              <a:rPr lang="fr-FR" dirty="0" err="1" smtClean="0"/>
              <a:t>Doxorubicine</a:t>
            </a:r>
            <a:r>
              <a:rPr lang="fr-FR" dirty="0" smtClean="0"/>
              <a:t>		</a:t>
            </a:r>
          </a:p>
          <a:p>
            <a:r>
              <a:rPr lang="fr-FR" dirty="0" err="1" smtClean="0"/>
              <a:t>Irinotecan</a:t>
            </a:r>
            <a:endParaRPr lang="fr-FR" dirty="0" smtClean="0"/>
          </a:p>
          <a:p>
            <a:r>
              <a:rPr lang="fr-FR" dirty="0" err="1" smtClean="0"/>
              <a:t>Temodal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5" name="Accolade fermante 4"/>
          <p:cNvSpPr/>
          <p:nvPr/>
        </p:nvSpPr>
        <p:spPr>
          <a:xfrm>
            <a:off x="3059832" y="1059582"/>
            <a:ext cx="144016" cy="12241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ccolade fermante 5"/>
          <p:cNvSpPr/>
          <p:nvPr/>
        </p:nvSpPr>
        <p:spPr>
          <a:xfrm>
            <a:off x="3563888" y="1563638"/>
            <a:ext cx="144016" cy="12241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347864" y="149163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	</a:t>
            </a:r>
            <a:r>
              <a:rPr lang="fr-FR" dirty="0" smtClean="0">
                <a:solidFill>
                  <a:schemeClr val="accent3"/>
                </a:solidFill>
              </a:rPr>
              <a:t>I</a:t>
            </a:r>
            <a:r>
              <a:rPr lang="fr-FR" dirty="0" smtClean="0"/>
              <a:t>VA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347864" y="192367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	VA</a:t>
            </a:r>
            <a:r>
              <a:rPr lang="fr-FR" dirty="0" smtClean="0">
                <a:solidFill>
                  <a:srgbClr val="0070C0"/>
                </a:solidFill>
              </a:rPr>
              <a:t>C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0" name="Accolade fermante 9"/>
          <p:cNvSpPr/>
          <p:nvPr/>
        </p:nvSpPr>
        <p:spPr>
          <a:xfrm>
            <a:off x="3779912" y="2355726"/>
            <a:ext cx="144016" cy="86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347864" y="264375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	</a:t>
            </a:r>
            <a:r>
              <a:rPr lang="fr-FR" dirty="0" err="1" smtClean="0"/>
              <a:t>Navelbine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0070C0"/>
                </a:solidFill>
              </a:rPr>
              <a:t>Cyclo</a:t>
            </a:r>
            <a:endParaRPr lang="fr-FR" dirty="0" smtClean="0">
              <a:solidFill>
                <a:srgbClr val="0070C0"/>
              </a:solidFill>
            </a:endParaRPr>
          </a:p>
        </p:txBody>
      </p:sp>
      <p:sp>
        <p:nvSpPr>
          <p:cNvPr id="12" name="Accolade fermante 11"/>
          <p:cNvSpPr/>
          <p:nvPr/>
        </p:nvSpPr>
        <p:spPr>
          <a:xfrm>
            <a:off x="3131840" y="3723878"/>
            <a:ext cx="144016" cy="7200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419872" y="386789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	</a:t>
            </a:r>
            <a:r>
              <a:rPr lang="fr-FR" dirty="0" smtClean="0">
                <a:solidFill>
                  <a:schemeClr val="accent3"/>
                </a:solidFill>
              </a:rPr>
              <a:t>VIT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347864" y="321982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	</a:t>
            </a:r>
            <a:r>
              <a:rPr lang="fr-FR" dirty="0" err="1" smtClean="0">
                <a:solidFill>
                  <a:schemeClr val="accent3"/>
                </a:solidFill>
              </a:rPr>
              <a:t>I</a:t>
            </a:r>
            <a:r>
              <a:rPr lang="fr-FR" dirty="0" err="1" smtClean="0"/>
              <a:t>VADo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Répartition des TMM en fonction de l’âge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E62-D907-4E3D-BD15-AA28A01499FC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43145"/>
            <a:ext cx="4546600" cy="348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RMS incomplètement réséqués :  IVA 9g/m² = IVA 6g/m²</a:t>
            </a:r>
          </a:p>
          <a:p>
            <a:r>
              <a:rPr lang="fr-FR" dirty="0" smtClean="0"/>
              <a:t>IRS IV : VAC = IVA = IVE</a:t>
            </a:r>
          </a:p>
          <a:p>
            <a:r>
              <a:rPr lang="fr-FR" dirty="0" smtClean="0"/>
              <a:t>MMT 95 : 3 versus 6 drogues 9 IVA = 3 IVA + 3 IVE + 3 CEV </a:t>
            </a:r>
          </a:p>
          <a:p>
            <a:r>
              <a:rPr lang="fr-FR" dirty="0" err="1" smtClean="0"/>
              <a:t>Doxorubicine</a:t>
            </a:r>
            <a:r>
              <a:rPr lang="fr-FR" dirty="0" smtClean="0"/>
              <a:t> en </a:t>
            </a:r>
            <a:r>
              <a:rPr lang="fr-FR" dirty="0" err="1" smtClean="0"/>
              <a:t>upfront</a:t>
            </a:r>
            <a:r>
              <a:rPr lang="fr-FR" dirty="0" smtClean="0"/>
              <a:t> : 65% réponse globale (EJC 2008)</a:t>
            </a:r>
          </a:p>
          <a:p>
            <a:r>
              <a:rPr lang="fr-FR" dirty="0" smtClean="0"/>
              <a:t>Introduction </a:t>
            </a:r>
            <a:r>
              <a:rPr lang="fr-FR" dirty="0" err="1" smtClean="0"/>
              <a:t>IVADo</a:t>
            </a:r>
            <a:r>
              <a:rPr lang="fr-FR" dirty="0" smtClean="0"/>
              <a:t> dans MTS (2005)</a:t>
            </a:r>
          </a:p>
          <a:p>
            <a:r>
              <a:rPr lang="fr-FR" dirty="0" smtClean="0"/>
              <a:t>RMS2005 : </a:t>
            </a:r>
          </a:p>
          <a:p>
            <a:pPr lvl="1"/>
            <a:r>
              <a:rPr lang="fr-FR" dirty="0" smtClean="0"/>
              <a:t>pas de différence </a:t>
            </a:r>
            <a:r>
              <a:rPr lang="fr-FR" dirty="0" err="1" smtClean="0"/>
              <a:t>IVADo</a:t>
            </a:r>
            <a:r>
              <a:rPr lang="fr-FR" dirty="0" smtClean="0"/>
              <a:t> vs IVA pour groupes E,F,G</a:t>
            </a:r>
          </a:p>
          <a:p>
            <a:pPr lvl="1"/>
            <a:r>
              <a:rPr lang="fr-FR" dirty="0" smtClean="0"/>
              <a:t>Intérêt du tt d’entretien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E62-D907-4E3D-BD15-AA28A01499FC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1"/>
                </a:solidFill>
              </a:rPr>
              <a:t>Modalités thérapeutiques : la chimiothérapie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1"/>
                </a:solidFill>
              </a:rPr>
              <a:t>Modalités thérapeutiques : </a:t>
            </a:r>
            <a:r>
              <a:rPr lang="fr-FR" dirty="0" smtClean="0">
                <a:solidFill>
                  <a:schemeClr val="accent1"/>
                </a:solidFill>
              </a:rPr>
              <a:t>le traitement local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RMS localisés &gt; 70 % des rechutes sont des rechutes locorégionales</a:t>
            </a:r>
          </a:p>
          <a:p>
            <a:r>
              <a:rPr lang="fr-FR" sz="2000" dirty="0" smtClean="0"/>
              <a:t>Importance du contrôle local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sz="2000" dirty="0" smtClean="0"/>
              <a:t>Outils du tt local = </a:t>
            </a: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</a:rPr>
              <a:t>chimiothérapie </a:t>
            </a:r>
            <a:r>
              <a:rPr lang="fr-FR" sz="2000" b="1" dirty="0" err="1" smtClean="0">
                <a:solidFill>
                  <a:schemeClr val="accent2">
                    <a:lumMod val="75000"/>
                  </a:schemeClr>
                </a:solidFill>
              </a:rPr>
              <a:t>néoadjuvante</a:t>
            </a:r>
            <a:endParaRPr lang="fr-FR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fr-FR" sz="2000" dirty="0" smtClean="0"/>
              <a:t>Chirurgie +/- complète NON MUTILANTE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E62-D907-4E3D-BD15-AA28A01499FC}" type="datetime1">
              <a:rPr lang="fr-FR" smtClean="0"/>
              <a:pPr/>
              <a:t>15/04/2021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779662"/>
            <a:ext cx="5976664" cy="1532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12BDE-2F5C-47A5-930F-145C619C2D23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358" y="0"/>
            <a:ext cx="8597283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 descr="Cap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1936" y="987425"/>
            <a:ext cx="5460128" cy="3606800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E62-D907-4E3D-BD15-AA28A01499FC}" type="datetime1">
              <a:rPr lang="fr-FR" smtClean="0"/>
              <a:pPr/>
              <a:t>15/04/2021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372200" y="4155926"/>
            <a:ext cx="864096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1"/>
                </a:solidFill>
              </a:rPr>
              <a:t>Modalités thérapeutiques : la </a:t>
            </a:r>
            <a:r>
              <a:rPr lang="fr-FR" dirty="0" smtClean="0">
                <a:solidFill>
                  <a:schemeClr val="accent1"/>
                </a:solidFill>
              </a:rPr>
              <a:t>radiothérapie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8F64-20D6-4233-8C56-8F4B3A32FD1F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 descr="Cap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15566"/>
            <a:ext cx="8229600" cy="2929180"/>
          </a:xfrm>
        </p:spPr>
      </p:pic>
      <p:sp>
        <p:nvSpPr>
          <p:cNvPr id="6" name="Espace réservé du contenu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115616" y="386789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RMSA IRS1 </a:t>
            </a:r>
            <a:r>
              <a:rPr lang="fr-FR" dirty="0" smtClean="0">
                <a:solidFill>
                  <a:schemeClr val="accent1"/>
                </a:solidFill>
              </a:rPr>
              <a:t>sans</a:t>
            </a:r>
            <a:r>
              <a:rPr lang="fr-FR" dirty="0" smtClean="0"/>
              <a:t> RT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436096" y="393990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RMSA IRS1 </a:t>
            </a:r>
            <a:r>
              <a:rPr lang="fr-FR" dirty="0" smtClean="0">
                <a:solidFill>
                  <a:schemeClr val="accent1"/>
                </a:solidFill>
              </a:rPr>
              <a:t>avec</a:t>
            </a:r>
            <a:r>
              <a:rPr lang="fr-FR" dirty="0" smtClean="0"/>
              <a:t> RT</a:t>
            </a:r>
            <a:endParaRPr lang="fr-FR" dirty="0"/>
          </a:p>
        </p:txBody>
      </p:sp>
      <p:sp>
        <p:nvSpPr>
          <p:cNvPr id="10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1"/>
                </a:solidFill>
              </a:rPr>
              <a:t>Modalités thérapeutiques : la </a:t>
            </a:r>
            <a:r>
              <a:rPr lang="fr-FR" dirty="0" smtClean="0">
                <a:solidFill>
                  <a:schemeClr val="accent1"/>
                </a:solidFill>
              </a:rPr>
              <a:t>radiothérapie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Standard = radiothérapie conventionnelle pour les RMS</a:t>
            </a:r>
          </a:p>
          <a:p>
            <a:r>
              <a:rPr lang="fr-FR" dirty="0" smtClean="0"/>
              <a:t>Mais penser aux autres techniques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E62-D907-4E3D-BD15-AA28A01499FC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1"/>
                </a:solidFill>
              </a:rPr>
              <a:t>Modalités thérapeutiques : la </a:t>
            </a:r>
            <a:r>
              <a:rPr lang="fr-FR" dirty="0" smtClean="0">
                <a:solidFill>
                  <a:schemeClr val="accent1"/>
                </a:solidFill>
              </a:rPr>
              <a:t>radiothérapie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Curietherapie</a:t>
            </a:r>
            <a:endParaRPr lang="fr-FR" dirty="0"/>
          </a:p>
        </p:txBody>
      </p:sp>
      <p:pic>
        <p:nvPicPr>
          <p:cNvPr id="6" name="Espace réservé du contenu 5" descr="Cap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0000"/>
          <a:stretch>
            <a:fillRect/>
          </a:stretch>
        </p:blipFill>
        <p:spPr>
          <a:xfrm>
            <a:off x="611560" y="987574"/>
            <a:ext cx="2623127" cy="2880320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E62-D907-4E3D-BD15-AA28A01499FC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563638"/>
            <a:ext cx="2972215" cy="2257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Protons </a:t>
            </a:r>
            <a:r>
              <a:rPr lang="fr-FR" dirty="0" err="1" smtClean="0"/>
              <a:t>Tomothérapie</a:t>
            </a:r>
            <a:endParaRPr lang="fr-FR" dirty="0"/>
          </a:p>
        </p:txBody>
      </p:sp>
      <p:pic>
        <p:nvPicPr>
          <p:cNvPr id="6" name="Espace réservé du contenu 5" descr="Cap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275606"/>
            <a:ext cx="2619741" cy="2543530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E62-D907-4E3D-BD15-AA28A01499FC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347614"/>
            <a:ext cx="2648320" cy="2486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Rhabdomyosarcomes</a:t>
            </a:r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Prise en charge thérapeutique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AD5C-2C02-41B1-96A1-7E17DD2ACD75}" type="datetime1">
              <a:rPr lang="fr-FR" smtClean="0"/>
              <a:pPr/>
              <a:t>15/04/2021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12BDE-2F5C-47A5-930F-145C619C2D23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321" y="307588"/>
            <a:ext cx="6169703" cy="299994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068" y="3363838"/>
            <a:ext cx="3986208" cy="123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5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Problèmes diagnostiques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5 à 10 % tumeurs non classées</a:t>
            </a:r>
          </a:p>
          <a:p>
            <a:r>
              <a:rPr lang="fr-FR" dirty="0" smtClean="0"/>
              <a:t>Diagnostics </a:t>
            </a:r>
            <a:r>
              <a:rPr lang="fr-FR" b="1" dirty="0" smtClean="0"/>
              <a:t>différentiels difficiles </a:t>
            </a:r>
            <a:r>
              <a:rPr lang="fr-FR" dirty="0" smtClean="0"/>
              <a:t>même avec l’aide de </a:t>
            </a:r>
            <a:r>
              <a:rPr lang="fr-FR" b="1" dirty="0" smtClean="0"/>
              <a:t>marqueurs </a:t>
            </a:r>
            <a:r>
              <a:rPr lang="fr-FR" b="1" dirty="0" err="1" smtClean="0"/>
              <a:t>immuno</a:t>
            </a:r>
            <a:r>
              <a:rPr lang="fr-FR" b="1" dirty="0" smtClean="0"/>
              <a:t>-histochimiques</a:t>
            </a:r>
          </a:p>
          <a:p>
            <a:r>
              <a:rPr lang="fr-FR" dirty="0" smtClean="0"/>
              <a:t>Importance de la </a:t>
            </a:r>
            <a:r>
              <a:rPr lang="fr-FR" b="1" dirty="0" smtClean="0"/>
              <a:t>biologie moléculaire </a:t>
            </a:r>
            <a:r>
              <a:rPr lang="fr-FR" dirty="0" smtClean="0"/>
              <a:t>sur tissu congelé ou fixé (RT PCR, CGH, </a:t>
            </a:r>
            <a:r>
              <a:rPr lang="fr-FR" dirty="0" err="1" smtClean="0"/>
              <a:t>RNAseq</a:t>
            </a:r>
            <a:r>
              <a:rPr lang="fr-FR" dirty="0" smtClean="0"/>
              <a:t>)</a:t>
            </a:r>
          </a:p>
          <a:p>
            <a:pPr lvl="1">
              <a:buNone/>
            </a:pPr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pPr lvl="1" algn="r">
              <a:buNone/>
            </a:pPr>
            <a:r>
              <a:rPr lang="fr-FR" i="1" dirty="0" smtClean="0"/>
              <a:t>Italiano A et al, Lancet </a:t>
            </a:r>
            <a:r>
              <a:rPr lang="fr-FR" i="1" dirty="0" err="1" smtClean="0"/>
              <a:t>Oncol</a:t>
            </a:r>
            <a:r>
              <a:rPr lang="fr-FR" i="1" dirty="0" smtClean="0"/>
              <a:t> 2016</a:t>
            </a:r>
            <a:endParaRPr lang="fr-FR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E62-D907-4E3D-BD15-AA28A01499FC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RMS au diagnostic et en rechute/réfractaire</a:t>
            </a:r>
          </a:p>
          <a:p>
            <a:pPr lvl="1"/>
            <a:r>
              <a:rPr lang="fr-FR" dirty="0" smtClean="0"/>
              <a:t>Chimiothérapie MAMS design : 2 à 3 bras selon groupe de risque</a:t>
            </a:r>
          </a:p>
          <a:p>
            <a:pPr lvl="1"/>
            <a:r>
              <a:rPr lang="fr-FR" dirty="0" smtClean="0"/>
              <a:t>Radiothérapie</a:t>
            </a:r>
          </a:p>
          <a:p>
            <a:pPr lvl="2"/>
            <a:r>
              <a:rPr lang="fr-FR" dirty="0" smtClean="0"/>
              <a:t>Contrôle qualité avant le début de tt</a:t>
            </a:r>
          </a:p>
          <a:p>
            <a:pPr lvl="2"/>
            <a:r>
              <a:rPr lang="fr-FR" dirty="0" smtClean="0"/>
              <a:t>2 types de randomisation : pré et post chirurgie et dose</a:t>
            </a:r>
          </a:p>
          <a:p>
            <a:pPr lvl="1"/>
            <a:r>
              <a:rPr lang="fr-FR" dirty="0" smtClean="0"/>
              <a:t>Rôle du traitement d’entretien : 6 mois versus 12 mois/ 12 mois versus 24 mois</a:t>
            </a:r>
          </a:p>
          <a:p>
            <a:pPr lvl="2"/>
            <a:endParaRPr lang="fr-FR" dirty="0" smtClean="0"/>
          </a:p>
          <a:p>
            <a:pPr lvl="2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E62-D907-4E3D-BD15-AA28A01499FC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339503"/>
            <a:ext cx="8229600" cy="360039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Protocole Far RMS  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Protocole Far RMS : 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Statut du transcrit de fusion à la place de l’histologie</a:t>
            </a:r>
          </a:p>
          <a:p>
            <a:r>
              <a:rPr lang="fr-FR" dirty="0" smtClean="0"/>
              <a:t>Sous groupe D : devient HR (site défavorable, N0 quels que soient taille de la tumeur et âge de l’enfant)</a:t>
            </a:r>
            <a:endParaRPr lang="fr-FR" dirty="0"/>
          </a:p>
          <a:p>
            <a:r>
              <a:rPr lang="en-US" dirty="0" smtClean="0"/>
              <a:t>GU-</a:t>
            </a:r>
            <a:r>
              <a:rPr lang="en-US" dirty="0" err="1" smtClean="0"/>
              <a:t>vessie</a:t>
            </a:r>
            <a:r>
              <a:rPr lang="en-US" dirty="0" smtClean="0"/>
              <a:t> prostate et </a:t>
            </a:r>
            <a:r>
              <a:rPr lang="en-US" dirty="0" err="1" smtClean="0"/>
              <a:t>voie</a:t>
            </a:r>
            <a:r>
              <a:rPr lang="en-US" dirty="0" smtClean="0"/>
              <a:t> </a:t>
            </a:r>
            <a:r>
              <a:rPr lang="en-US" dirty="0" err="1" smtClean="0"/>
              <a:t>biliaire</a:t>
            </a:r>
            <a:r>
              <a:rPr lang="en-US" dirty="0" smtClean="0"/>
              <a:t> </a:t>
            </a:r>
            <a:r>
              <a:rPr lang="en-US" dirty="0" err="1" smtClean="0"/>
              <a:t>deviennent</a:t>
            </a:r>
            <a:r>
              <a:rPr lang="en-US" dirty="0" smtClean="0"/>
              <a:t> site favorable</a:t>
            </a:r>
          </a:p>
          <a:p>
            <a:endParaRPr lang="en-US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E62-D907-4E3D-BD15-AA28A01499FC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58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12BDE-2F5C-47A5-930F-145C619C2D23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771550"/>
            <a:ext cx="7312305" cy="3883086"/>
          </a:xfrm>
          <a:prstGeom prst="rect">
            <a:avLst/>
          </a:prstGeom>
        </p:spPr>
      </p:pic>
      <p:sp>
        <p:nvSpPr>
          <p:cNvPr id="5" name="Bouton d’action : Suivant 4">
            <a:hlinkClick r:id="rId3" action="ppaction://hlinksldjump" highlightClick="1"/>
          </p:cNvPr>
          <p:cNvSpPr/>
          <p:nvPr/>
        </p:nvSpPr>
        <p:spPr>
          <a:xfrm>
            <a:off x="2699792" y="2139702"/>
            <a:ext cx="144016" cy="1440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outon d’action : Suivant 7">
            <a:hlinkClick r:id="rId4" action="ppaction://hlinksldjump" highlightClick="1"/>
          </p:cNvPr>
          <p:cNvSpPr/>
          <p:nvPr/>
        </p:nvSpPr>
        <p:spPr>
          <a:xfrm>
            <a:off x="2699792" y="2499742"/>
            <a:ext cx="144016" cy="1440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’action : Suivant 8">
            <a:hlinkClick r:id="rId5" action="ppaction://hlinksldjump" highlightClick="1"/>
          </p:cNvPr>
          <p:cNvSpPr/>
          <p:nvPr/>
        </p:nvSpPr>
        <p:spPr>
          <a:xfrm>
            <a:off x="1835696" y="3228202"/>
            <a:ext cx="144016" cy="1440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Bouton d’action : Suivant 10">
            <a:hlinkClick r:id="rId6" action="ppaction://hlinksldjump" highlightClick="1"/>
          </p:cNvPr>
          <p:cNvSpPr/>
          <p:nvPr/>
        </p:nvSpPr>
        <p:spPr>
          <a:xfrm>
            <a:off x="1835696" y="4155926"/>
            <a:ext cx="144016" cy="1440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Bouton d’action : Suivant 11">
            <a:hlinkClick r:id="" action="ppaction://hlinkshowjump?jump=nextslide" highlightClick="1"/>
          </p:cNvPr>
          <p:cNvSpPr/>
          <p:nvPr/>
        </p:nvSpPr>
        <p:spPr>
          <a:xfrm>
            <a:off x="2699792" y="1563638"/>
            <a:ext cx="144016" cy="1440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40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-431" r="1140"/>
          <a:stretch/>
        </p:blipFill>
        <p:spPr>
          <a:xfrm>
            <a:off x="1" y="1635646"/>
            <a:ext cx="8172400" cy="183858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386" y="1956068"/>
            <a:ext cx="1735614" cy="57853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172401" y="2859782"/>
            <a:ext cx="971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   21          22 </a:t>
            </a:r>
            <a:endParaRPr lang="fr-FR" sz="11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8729197" y="2555304"/>
            <a:ext cx="314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8</a:t>
            </a:r>
            <a:endParaRPr lang="fr-FR" sz="1100" b="1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8172401" y="2554937"/>
            <a:ext cx="688295" cy="0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8172400" y="2859782"/>
            <a:ext cx="688295" cy="0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re 2"/>
          <p:cNvSpPr txBox="1">
            <a:spLocks/>
          </p:cNvSpPr>
          <p:nvPr/>
        </p:nvSpPr>
        <p:spPr>
          <a:xfrm>
            <a:off x="457200" y="339503"/>
            <a:ext cx="8229600" cy="3600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 smtClean="0">
                <a:solidFill>
                  <a:schemeClr val="accent1"/>
                </a:solidFill>
              </a:rPr>
              <a:t>Groupe A</a:t>
            </a:r>
            <a:endParaRPr lang="fr-FR" sz="2000" dirty="0"/>
          </a:p>
        </p:txBody>
      </p:sp>
      <p:sp>
        <p:nvSpPr>
          <p:cNvPr id="2" name="Bouton d'action : Retour 1">
            <a:hlinkClick r:id="" action="ppaction://hlinkshowjump?jump=previousslide" highlightClick="1"/>
          </p:cNvPr>
          <p:cNvSpPr/>
          <p:nvPr/>
        </p:nvSpPr>
        <p:spPr>
          <a:xfrm>
            <a:off x="8244408" y="4299942"/>
            <a:ext cx="360040" cy="21602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4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12BDE-2F5C-47A5-930F-145C619C2D23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79662"/>
            <a:ext cx="8154040" cy="1758269"/>
          </a:xfrm>
          <a:prstGeom prst="rect">
            <a:avLst/>
          </a:prstGeom>
        </p:spPr>
      </p:pic>
      <p:sp>
        <p:nvSpPr>
          <p:cNvPr id="7" name="Titre 2"/>
          <p:cNvSpPr txBox="1">
            <a:spLocks/>
          </p:cNvSpPr>
          <p:nvPr/>
        </p:nvSpPr>
        <p:spPr>
          <a:xfrm>
            <a:off x="457200" y="339503"/>
            <a:ext cx="8229600" cy="3600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 smtClean="0">
                <a:solidFill>
                  <a:schemeClr val="accent1"/>
                </a:solidFill>
              </a:rPr>
              <a:t>Groupe B</a:t>
            </a:r>
            <a:endParaRPr lang="fr-FR" sz="2000" dirty="0"/>
          </a:p>
        </p:txBody>
      </p:sp>
      <p:sp>
        <p:nvSpPr>
          <p:cNvPr id="4" name="Bouton d'action : Retour 3">
            <a:hlinkClick r:id="rId3" action="ppaction://hlinksldjump" highlightClick="1"/>
          </p:cNvPr>
          <p:cNvSpPr/>
          <p:nvPr/>
        </p:nvSpPr>
        <p:spPr>
          <a:xfrm>
            <a:off x="8244408" y="4443958"/>
            <a:ext cx="216024" cy="21602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27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12BDE-2F5C-47A5-930F-145C619C2D23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457200" y="339503"/>
            <a:ext cx="8229600" cy="3600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 smtClean="0">
                <a:solidFill>
                  <a:schemeClr val="accent1"/>
                </a:solidFill>
              </a:rPr>
              <a:t>Groupe C</a:t>
            </a:r>
            <a:endParaRPr lang="fr-FR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1043"/>
          <a:stretch/>
        </p:blipFill>
        <p:spPr>
          <a:xfrm>
            <a:off x="1158629" y="987574"/>
            <a:ext cx="6826741" cy="342221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124200" y="2536326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CR et âge et taille favorables</a:t>
            </a:r>
            <a:endParaRPr lang="fr-FR" sz="1050" dirty="0"/>
          </a:p>
        </p:txBody>
      </p:sp>
      <p:sp>
        <p:nvSpPr>
          <p:cNvPr id="7" name="Bouton d'action : Retour 6">
            <a:hlinkClick r:id="rId3" action="ppaction://hlinksldjump" highlightClick="1"/>
          </p:cNvPr>
          <p:cNvSpPr/>
          <p:nvPr/>
        </p:nvSpPr>
        <p:spPr>
          <a:xfrm>
            <a:off x="8244408" y="4443958"/>
            <a:ext cx="216024" cy="21602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'action : Informations 8">
            <a:hlinkClick r:id="rId4" action="ppaction://hlinksldjump" highlightClick="1"/>
          </p:cNvPr>
          <p:cNvSpPr/>
          <p:nvPr/>
        </p:nvSpPr>
        <p:spPr>
          <a:xfrm>
            <a:off x="3995936" y="987574"/>
            <a:ext cx="144016" cy="144016"/>
          </a:xfrm>
          <a:prstGeom prst="actionButtonInformat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12BDE-2F5C-47A5-930F-145C619C2D23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8" y="1967051"/>
            <a:ext cx="8955624" cy="1522272"/>
          </a:xfrm>
          <a:prstGeom prst="rect">
            <a:avLst/>
          </a:prstGeom>
        </p:spPr>
      </p:pic>
      <p:sp>
        <p:nvSpPr>
          <p:cNvPr id="5" name="Titre 2"/>
          <p:cNvSpPr txBox="1">
            <a:spLocks/>
          </p:cNvSpPr>
          <p:nvPr/>
        </p:nvSpPr>
        <p:spPr>
          <a:xfrm>
            <a:off x="457200" y="339503"/>
            <a:ext cx="8229600" cy="360039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accent1"/>
                </a:solidFill>
              </a:rPr>
              <a:t>Groupe HR (D, E, F)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556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E62-D907-4E3D-BD15-AA28A01499FC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643758"/>
            <a:ext cx="7272808" cy="177681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84" y="771550"/>
            <a:ext cx="6876161" cy="1801285"/>
          </a:xfrm>
          <a:prstGeom prst="rect">
            <a:avLst/>
          </a:prstGeom>
        </p:spPr>
      </p:pic>
      <p:sp>
        <p:nvSpPr>
          <p:cNvPr id="8" name="Titre 2"/>
          <p:cNvSpPr txBox="1">
            <a:spLocks/>
          </p:cNvSpPr>
          <p:nvPr/>
        </p:nvSpPr>
        <p:spPr>
          <a:xfrm>
            <a:off x="457200" y="339503"/>
            <a:ext cx="8229600" cy="360039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accent1"/>
                </a:solidFill>
              </a:rPr>
              <a:t>Groupe HR : induction</a:t>
            </a:r>
            <a:endParaRPr lang="fr-FR" dirty="0"/>
          </a:p>
        </p:txBody>
      </p:sp>
      <p:sp>
        <p:nvSpPr>
          <p:cNvPr id="9" name="Bouton d'action : Retour 8">
            <a:hlinkClick r:id="rId4" action="ppaction://hlinksldjump" highlightClick="1"/>
          </p:cNvPr>
          <p:cNvSpPr/>
          <p:nvPr/>
        </p:nvSpPr>
        <p:spPr>
          <a:xfrm>
            <a:off x="8470776" y="4312562"/>
            <a:ext cx="216024" cy="21602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771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12BDE-2F5C-47A5-930F-145C619C2D23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457200" y="339503"/>
            <a:ext cx="8229600" cy="360039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accent1"/>
                </a:solidFill>
              </a:rPr>
              <a:t>Groupe VHR (G)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46" y="1779662"/>
            <a:ext cx="8825454" cy="1582988"/>
          </a:xfrm>
          <a:prstGeom prst="rect">
            <a:avLst/>
          </a:prstGeom>
        </p:spPr>
      </p:pic>
      <p:sp>
        <p:nvSpPr>
          <p:cNvPr id="4" name="Bouton d'action : Informations 3">
            <a:hlinkClick r:id="rId3" action="ppaction://hlinksldjump" highlightClick="1"/>
          </p:cNvPr>
          <p:cNvSpPr/>
          <p:nvPr/>
        </p:nvSpPr>
        <p:spPr>
          <a:xfrm>
            <a:off x="4283968" y="1789183"/>
            <a:ext cx="144016" cy="14401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07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12BDE-2F5C-47A5-930F-145C619C2D23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827" y="909015"/>
            <a:ext cx="6316517" cy="3338936"/>
          </a:xfrm>
          <a:prstGeom prst="rect">
            <a:avLst/>
          </a:prstGeom>
        </p:spPr>
      </p:pic>
      <p:sp>
        <p:nvSpPr>
          <p:cNvPr id="5" name="Titre 2"/>
          <p:cNvSpPr txBox="1">
            <a:spLocks/>
          </p:cNvSpPr>
          <p:nvPr/>
        </p:nvSpPr>
        <p:spPr>
          <a:xfrm>
            <a:off x="457200" y="339503"/>
            <a:ext cx="8229600" cy="360039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accent1"/>
                </a:solidFill>
              </a:rPr>
              <a:t>Groupe VHR : induction</a:t>
            </a:r>
            <a:endParaRPr lang="fr-FR" dirty="0"/>
          </a:p>
        </p:txBody>
      </p:sp>
      <p:sp>
        <p:nvSpPr>
          <p:cNvPr id="6" name="Bouton d'action : Retour 5">
            <a:hlinkClick r:id="rId3" action="ppaction://hlinksldjump" highlightClick="1"/>
          </p:cNvPr>
          <p:cNvSpPr/>
          <p:nvPr/>
        </p:nvSpPr>
        <p:spPr>
          <a:xfrm>
            <a:off x="8470776" y="4312562"/>
            <a:ext cx="216024" cy="21602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76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Classification des TMM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229" y="987425"/>
            <a:ext cx="5201542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057" y="1006672"/>
            <a:ext cx="6503967" cy="3708330"/>
          </a:xfrm>
          <a:prstGeom prst="rect">
            <a:avLst/>
          </a:prstGeom>
        </p:spPr>
      </p:pic>
      <p:sp>
        <p:nvSpPr>
          <p:cNvPr id="8" name="Titre 2"/>
          <p:cNvSpPr txBox="1">
            <a:spLocks/>
          </p:cNvSpPr>
          <p:nvPr/>
        </p:nvSpPr>
        <p:spPr>
          <a:xfrm>
            <a:off x="457200" y="339503"/>
            <a:ext cx="8229600" cy="360039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accent1"/>
                </a:solidFill>
              </a:rPr>
              <a:t>Radiothérapie locale </a:t>
            </a:r>
            <a:endParaRPr lang="fr-FR" dirty="0"/>
          </a:p>
        </p:txBody>
      </p:sp>
      <p:sp>
        <p:nvSpPr>
          <p:cNvPr id="2" name="Bouton d'action : Retour 1">
            <a:hlinkClick r:id="rId3" action="ppaction://hlinksldjump" highlightClick="1"/>
          </p:cNvPr>
          <p:cNvSpPr/>
          <p:nvPr/>
        </p:nvSpPr>
        <p:spPr>
          <a:xfrm>
            <a:off x="8244408" y="4443958"/>
            <a:ext cx="216024" cy="21602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28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12BDE-2F5C-47A5-930F-145C619C2D23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99542"/>
            <a:ext cx="8040222" cy="212437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2" y="2427734"/>
            <a:ext cx="3776394" cy="2272027"/>
          </a:xfrm>
          <a:prstGeom prst="rect">
            <a:avLst/>
          </a:prstGeom>
        </p:spPr>
      </p:pic>
      <p:sp>
        <p:nvSpPr>
          <p:cNvPr id="7" name="Titre 2"/>
          <p:cNvSpPr txBox="1">
            <a:spLocks/>
          </p:cNvSpPr>
          <p:nvPr/>
        </p:nvSpPr>
        <p:spPr>
          <a:xfrm>
            <a:off x="457200" y="339503"/>
            <a:ext cx="8229600" cy="360039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accent1"/>
                </a:solidFill>
              </a:rPr>
              <a:t>Radiothérapie des sites métastatiques</a:t>
            </a:r>
            <a:endParaRPr lang="fr-FR" dirty="0"/>
          </a:p>
        </p:txBody>
      </p:sp>
      <p:sp>
        <p:nvSpPr>
          <p:cNvPr id="8" name="Bouton d'action : Retour 7">
            <a:hlinkClick r:id="rId4" action="ppaction://hlinksldjump" highlightClick="1"/>
          </p:cNvPr>
          <p:cNvSpPr/>
          <p:nvPr/>
        </p:nvSpPr>
        <p:spPr>
          <a:xfrm>
            <a:off x="8470776" y="4312562"/>
            <a:ext cx="216024" cy="21602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85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Conclusion : les grands messages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Excellente imagerie complète au diagnostic gage d’un geste local optimal</a:t>
            </a:r>
          </a:p>
          <a:p>
            <a:r>
              <a:rPr lang="fr-FR" dirty="0" smtClean="0"/>
              <a:t>Très grande </a:t>
            </a:r>
            <a:r>
              <a:rPr lang="fr-FR" dirty="0" err="1" smtClean="0"/>
              <a:t>chimiosensibilité</a:t>
            </a:r>
            <a:r>
              <a:rPr lang="fr-FR" dirty="0" smtClean="0"/>
              <a:t> : CT </a:t>
            </a:r>
            <a:r>
              <a:rPr lang="fr-FR" dirty="0" err="1" smtClean="0"/>
              <a:t>néoadjuvante</a:t>
            </a:r>
            <a:r>
              <a:rPr lang="fr-FR" dirty="0" smtClean="0"/>
              <a:t> +++</a:t>
            </a:r>
          </a:p>
          <a:p>
            <a:r>
              <a:rPr lang="fr-FR" dirty="0" smtClean="0"/>
              <a:t>Traitement local aussi important que la chimiothérapie et doit s’anticiper ++ en RCP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E62-D907-4E3D-BD15-AA28A01499FC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1794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Rechute de RMS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Prise en charge thérapeutique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AD5C-2C02-41B1-96A1-7E17DD2ACD75}" type="datetime1">
              <a:rPr lang="fr-FR" smtClean="0"/>
              <a:pPr/>
              <a:t>15/04/2021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300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Rechute : environ 36</a:t>
            </a:r>
            <a:r>
              <a:rPr lang="fr-FR" dirty="0"/>
              <a:t>% des patients </a:t>
            </a:r>
            <a:r>
              <a:rPr lang="fr-FR" dirty="0" smtClean="0"/>
              <a:t>RMS localisé au diagnostic</a:t>
            </a:r>
          </a:p>
          <a:p>
            <a:pPr lvl="1"/>
            <a:r>
              <a:rPr lang="fr-FR" dirty="0" smtClean="0"/>
              <a:t>76% rechute locorégionale</a:t>
            </a:r>
          </a:p>
          <a:p>
            <a:pPr lvl="1"/>
            <a:r>
              <a:rPr lang="fr-FR" dirty="0" smtClean="0"/>
              <a:t>15</a:t>
            </a:r>
            <a:r>
              <a:rPr lang="fr-FR" dirty="0"/>
              <a:t>% </a:t>
            </a:r>
            <a:r>
              <a:rPr lang="fr-FR" dirty="0" smtClean="0"/>
              <a:t>rechute métastatique</a:t>
            </a:r>
          </a:p>
          <a:p>
            <a:pPr lvl="1"/>
            <a:r>
              <a:rPr lang="fr-FR" dirty="0" smtClean="0"/>
              <a:t>9</a:t>
            </a:r>
            <a:r>
              <a:rPr lang="fr-FR" dirty="0"/>
              <a:t>% </a:t>
            </a:r>
            <a:r>
              <a:rPr lang="fr-FR" dirty="0" smtClean="0"/>
              <a:t>rechute locorégionale </a:t>
            </a:r>
            <a:r>
              <a:rPr lang="fr-FR" dirty="0"/>
              <a:t>et </a:t>
            </a:r>
            <a:r>
              <a:rPr lang="fr-FR" dirty="0" smtClean="0"/>
              <a:t>métastatique</a:t>
            </a:r>
          </a:p>
          <a:p>
            <a:r>
              <a:rPr lang="fr-FR" dirty="0" smtClean="0"/>
              <a:t>La </a:t>
            </a:r>
            <a:r>
              <a:rPr lang="fr-FR" dirty="0"/>
              <a:t>survie globale à 3 ans de ces patients </a:t>
            </a:r>
            <a:r>
              <a:rPr lang="fr-FR" dirty="0" smtClean="0"/>
              <a:t>: 37</a:t>
            </a:r>
            <a:r>
              <a:rPr lang="fr-FR" dirty="0"/>
              <a:t>% </a:t>
            </a:r>
          </a:p>
          <a:p>
            <a:pPr lvl="1"/>
            <a:r>
              <a:rPr lang="fr-FR" dirty="0" smtClean="0"/>
              <a:t>EFS à 3 ans : 50</a:t>
            </a:r>
            <a:r>
              <a:rPr lang="fr-FR" dirty="0"/>
              <a:t>% pour les rechutes localisées isolées </a:t>
            </a:r>
            <a:endParaRPr lang="fr-FR" dirty="0" smtClean="0"/>
          </a:p>
          <a:p>
            <a:pPr lvl="1"/>
            <a:r>
              <a:rPr lang="fr-FR" dirty="0" smtClean="0"/>
              <a:t>13-14</a:t>
            </a:r>
            <a:r>
              <a:rPr lang="fr-FR" dirty="0"/>
              <a:t>% pour les rechutes </a:t>
            </a:r>
            <a:r>
              <a:rPr lang="fr-FR" dirty="0" smtClean="0"/>
              <a:t>métastatiques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E62-D907-4E3D-BD15-AA28A01499FC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1"/>
                </a:solidFill>
              </a:rPr>
              <a:t>Pronostic des rechutes de </a:t>
            </a:r>
            <a:r>
              <a:rPr lang="fr-FR" dirty="0" smtClean="0">
                <a:solidFill>
                  <a:schemeClr val="accent1"/>
                </a:solidFill>
              </a:rPr>
              <a:t>RMS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4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E62-D907-4E3D-BD15-AA28A01499FC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685" y="1016000"/>
            <a:ext cx="4278630" cy="3111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57464" y="339502"/>
            <a:ext cx="5698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Pronostic des rechutes de RMS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78555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12BDE-2F5C-47A5-930F-145C619C2D23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321" y="307588"/>
            <a:ext cx="6169703" cy="299994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068" y="3363838"/>
            <a:ext cx="3986208" cy="123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174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130" y="1275606"/>
            <a:ext cx="6694646" cy="2592288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E62-D907-4E3D-BD15-AA28A01499FC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79722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12BDE-2F5C-47A5-930F-145C619C2D23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83518"/>
            <a:ext cx="7592820" cy="423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662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94172"/>
          </a:xfrm>
        </p:spPr>
        <p:txBody>
          <a:bodyPr/>
          <a:lstStyle/>
          <a:p>
            <a:r>
              <a:rPr lang="en-US" dirty="0" smtClean="0"/>
              <a:t>Objective response at 2 cycles </a:t>
            </a:r>
            <a:endParaRPr lang="fr-FR" dirty="0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/>
          </p:nvPr>
        </p:nvGraphicFramePr>
        <p:xfrm>
          <a:off x="226167" y="1090407"/>
          <a:ext cx="8801584" cy="2206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2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5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4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65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65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65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74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59873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500" b="1" noProof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2100" dirty="0" smtClean="0"/>
                        <a:t>VI</a:t>
                      </a:r>
                      <a:endParaRPr lang="fr-FR" sz="2100" dirty="0"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3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2100" dirty="0" smtClean="0"/>
                        <a:t>VIT</a:t>
                      </a:r>
                      <a:endParaRPr lang="fr-FR" sz="2100" dirty="0"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3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50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noProof="0" dirty="0" smtClean="0">
                          <a:effectLst/>
                        </a:rPr>
                        <a:t>N</a:t>
                      </a:r>
                      <a:endParaRPr lang="en-GB" sz="1500" b="1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noProof="0" dirty="0" smtClean="0">
                          <a:effectLst/>
                        </a:rPr>
                        <a:t>%</a:t>
                      </a:r>
                      <a:endParaRPr lang="en-GB" sz="1500" b="1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kern="1200" noProof="0" dirty="0" smtClean="0"/>
                        <a:t>80% CI</a:t>
                      </a:r>
                      <a:endParaRPr lang="en-GB" sz="150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kern="1200" noProof="0" dirty="0" smtClean="0">
                          <a:effectLst/>
                        </a:rPr>
                        <a:t>One-sided P-value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noProof="0" dirty="0" smtClean="0">
                          <a:effectLst/>
                        </a:rPr>
                        <a:t>N</a:t>
                      </a:r>
                      <a:endParaRPr lang="en-GB" sz="1500" b="1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noProof="0" dirty="0" smtClean="0">
                          <a:effectLst/>
                        </a:rPr>
                        <a:t>%</a:t>
                      </a:r>
                      <a:endParaRPr lang="en-GB" sz="1500" b="1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noProof="0" dirty="0" smtClean="0">
                          <a:effectLst/>
                        </a:rPr>
                        <a:t>80% CI</a:t>
                      </a:r>
                      <a:endParaRPr lang="en-GB" sz="1500" b="1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noProof="0" dirty="0" smtClean="0">
                          <a:effectLst/>
                        </a:rPr>
                        <a:t>One-sided P-value 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67">
                <a:tc gridSpan="2"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noProof="0" dirty="0" smtClean="0">
                          <a:effectLst/>
                        </a:rPr>
                        <a:t>Whole population</a:t>
                      </a:r>
                      <a:endParaRPr lang="en-GB" sz="1800" b="1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noProof="0" dirty="0"/>
                    </a:p>
                  </a:txBody>
                  <a:tcPr marL="59267" marR="59267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500" kern="1200" noProof="0" dirty="0" smtClean="0"/>
                        <a:t>Compared to P0=20%</a:t>
                      </a:r>
                      <a:endParaRPr lang="en-GB" sz="150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noProof="0" dirty="0"/>
                    </a:p>
                  </a:txBody>
                  <a:tcPr marL="59267" marR="59267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noProof="0" dirty="0"/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kern="1200" noProof="0" dirty="0" smtClean="0"/>
                        <a:t>Compared to P0=20%</a:t>
                      </a:r>
                      <a:endParaRPr lang="en-GB" sz="1500" noProof="0" dirty="0"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noProof="0" dirty="0"/>
                    </a:p>
                  </a:txBody>
                  <a:tcPr marL="59267" marR="59267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noProof="0" dirty="0"/>
                    </a:p>
                  </a:txBody>
                  <a:tcPr marL="59267" marR="5926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67">
                <a:tc>
                  <a:txBody>
                    <a:bodyPr/>
                    <a:lstStyle/>
                    <a:p>
                      <a:endParaRPr lang="en-GB" sz="15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noProof="0" dirty="0" smtClean="0"/>
                        <a:t>18/58</a:t>
                      </a:r>
                      <a:endParaRPr lang="en-GB" sz="15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noProof="0" dirty="0" smtClean="0"/>
                        <a:t>31%</a:t>
                      </a:r>
                      <a:endParaRPr lang="en-GB" sz="1800" b="1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kern="1200" noProof="0" dirty="0" smtClean="0"/>
                        <a:t>23-40%</a:t>
                      </a:r>
                      <a:endParaRPr lang="en-GB" sz="150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noProof="0" dirty="0" smtClean="0"/>
                        <a:t>P=0.018</a:t>
                      </a:r>
                      <a:endParaRPr lang="en-GB" sz="1500" noProof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noProof="0" dirty="0" smtClean="0"/>
                        <a:t>24/55</a:t>
                      </a:r>
                      <a:endParaRPr lang="en-GB" sz="15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noProof="0" dirty="0" smtClean="0"/>
                        <a:t>44%</a:t>
                      </a:r>
                      <a:endParaRPr lang="en-GB" sz="1800" b="1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noProof="0" dirty="0" smtClean="0"/>
                        <a:t>34-53%</a:t>
                      </a:r>
                      <a:endParaRPr lang="en-GB" sz="15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noProof="0" dirty="0" smtClean="0"/>
                        <a:t>P&lt;.0001</a:t>
                      </a:r>
                      <a:endParaRPr lang="en-GB" sz="1500" noProof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03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noProof="0" dirty="0" smtClean="0">
                          <a:effectLst/>
                        </a:rPr>
                        <a:t>Patients at relapse</a:t>
                      </a:r>
                      <a:endParaRPr lang="en-GB" sz="1800" b="1" noProof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267" marR="59267" marT="0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kern="1200" noProof="0" dirty="0" smtClean="0"/>
                        <a:t>Compared to P0=35%</a:t>
                      </a:r>
                      <a:endParaRPr lang="en-GB" sz="1500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267" marR="59267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kern="1200" noProof="0" dirty="0" smtClean="0"/>
                        <a:t>Compared to P0=35%</a:t>
                      </a:r>
                      <a:endParaRPr lang="en-GB" sz="1500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267" marR="59267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267" marR="5926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03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500" b="1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kern="1200" noProof="0" dirty="0" smtClean="0"/>
                        <a:t>18/54</a:t>
                      </a:r>
                      <a:endParaRPr lang="en-GB" sz="150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noProof="0" dirty="0" smtClean="0"/>
                        <a:t>33%</a:t>
                      </a:r>
                      <a:endParaRPr lang="en-GB" sz="18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kern="1200" noProof="0" dirty="0" smtClean="0"/>
                        <a:t>21-47%</a:t>
                      </a:r>
                      <a:endParaRPr lang="en-GB" sz="150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noProof="0" dirty="0" smtClean="0"/>
                        <a:t>P=1.00</a:t>
                      </a:r>
                      <a:endParaRPr lang="en-GB" sz="1500" noProof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kern="1200" noProof="0" dirty="0" smtClean="0"/>
                        <a:t>22/47</a:t>
                      </a:r>
                      <a:endParaRPr lang="en-GB" sz="150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noProof="0" dirty="0" smtClean="0"/>
                        <a:t>47%</a:t>
                      </a:r>
                      <a:endParaRPr lang="en-GB" sz="18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noProof="0" dirty="0" smtClean="0"/>
                        <a:t>37-57%</a:t>
                      </a:r>
                      <a:endParaRPr lang="en-GB" sz="150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noProof="0" dirty="0" smtClean="0"/>
                        <a:t>P=0.045</a:t>
                      </a:r>
                      <a:endParaRPr lang="en-GB" sz="1500" noProof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26168" y="744158"/>
            <a:ext cx="880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Analysis of each treatment group as a single arm trial</a:t>
            </a:r>
            <a:endParaRPr lang="fr-FR" sz="1350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226168" y="3493534"/>
            <a:ext cx="8689232" cy="898968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/>
          <a:p>
            <a:pPr marL="171450" indent="-171450" defTabSz="685800">
              <a:lnSpc>
                <a:spcPct val="110000"/>
              </a:lnSpc>
              <a:spcBef>
                <a:spcPts val="750"/>
              </a:spcBef>
              <a:defRPr/>
            </a:pPr>
            <a:r>
              <a:rPr lang="en-US" dirty="0">
                <a:solidFill>
                  <a:schemeClr val="tx2"/>
                </a:solidFill>
                <a:latin typeface="Calibri"/>
                <a:cs typeface="Calibri"/>
              </a:rPr>
              <a:t>Comparison of Objective Response Rate at 2 cycles between groups</a:t>
            </a:r>
          </a:p>
          <a:p>
            <a:pPr marL="257175" indent="-257175">
              <a:lnSpc>
                <a:spcPct val="110000"/>
              </a:lnSpc>
              <a:buFontTx/>
              <a:buChar char="-"/>
              <a:defRPr/>
            </a:pPr>
            <a:r>
              <a:rPr lang="en-US" dirty="0">
                <a:solidFill>
                  <a:schemeClr val="tx2"/>
                </a:solidFill>
                <a:latin typeface="Calibri"/>
                <a:cs typeface="Calibri"/>
              </a:rPr>
              <a:t>on the whole study population, Adjusted Odds Ratio = 0.50 (95%CI, 0.22-1.12), p=0.09</a:t>
            </a:r>
          </a:p>
          <a:p>
            <a:pPr marL="257175" indent="-257175">
              <a:lnSpc>
                <a:spcPct val="110000"/>
              </a:lnSpc>
              <a:buFontTx/>
              <a:buChar char="-"/>
              <a:defRPr/>
            </a:pPr>
            <a:r>
              <a:rPr lang="en-US" dirty="0">
                <a:solidFill>
                  <a:schemeClr val="tx2"/>
                </a:solidFill>
                <a:latin typeface="Calibri"/>
                <a:cs typeface="Calibri"/>
              </a:rPr>
              <a:t>In patients at relapse, Adjusted Odds Ratio = 0.53 (95%CI, 0.23-1.22), p=0.14</a:t>
            </a:r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801555" y="4709341"/>
            <a:ext cx="287616" cy="273844"/>
          </a:xfrm>
          <a:prstGeom prst="rect">
            <a:avLst/>
          </a:prstGeom>
        </p:spPr>
        <p:txBody>
          <a:bodyPr/>
          <a:lstStyle/>
          <a:p>
            <a:fld id="{2FFBAD49-1F68-914B-9DFB-5D552C1A2BEB}" type="slidenum">
              <a:rPr lang="en-US" sz="1350" b="1"/>
              <a:pPr/>
              <a:t>69</a:t>
            </a:fld>
            <a:endParaRPr 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387540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Rhabdomyosarcomes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Epidémiologie/ Etiologie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AD5C-2C02-41B1-96A1-7E17DD2ACD75}" type="datetime1">
              <a:rPr lang="fr-FR" smtClean="0"/>
              <a:pPr/>
              <a:t>15/04/2021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9" b="16086"/>
          <a:stretch/>
        </p:blipFill>
        <p:spPr bwMode="auto">
          <a:xfrm>
            <a:off x="387142" y="1305862"/>
            <a:ext cx="3361217" cy="19731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35" y="-89722"/>
            <a:ext cx="7886700" cy="994172"/>
          </a:xfrm>
        </p:spPr>
        <p:txBody>
          <a:bodyPr/>
          <a:lstStyle/>
          <a:p>
            <a:r>
              <a:rPr lang="en-GB" dirty="0" smtClean="0"/>
              <a:t>Progression-free survival </a:t>
            </a:r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sz="half" idx="1"/>
          </p:nvPr>
        </p:nvSpPr>
        <p:spPr>
          <a:xfrm>
            <a:off x="1407319" y="3514918"/>
            <a:ext cx="3094199" cy="1097093"/>
          </a:xfrm>
        </p:spPr>
        <p:txBody>
          <a:bodyPr>
            <a:noAutofit/>
          </a:bodyPr>
          <a:lstStyle/>
          <a:p>
            <a:pPr marL="0" lvl="2" indent="0">
              <a:spcBef>
                <a:spcPts val="0"/>
              </a:spcBef>
              <a:buNone/>
            </a:pPr>
            <a:r>
              <a:rPr lang="fr-FR" dirty="0" smtClean="0"/>
              <a:t>* </a:t>
            </a:r>
            <a:r>
              <a:rPr lang="en-GB" dirty="0" smtClean="0"/>
              <a:t>Cox model </a:t>
            </a:r>
            <a:r>
              <a:rPr lang="en-GB" dirty="0" smtClean="0">
                <a:sym typeface="Wingdings" panose="05000000000000000000" pitchFamily="2" charset="2"/>
              </a:rPr>
              <a:t>including</a:t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dirty="0" smtClean="0">
                <a:sym typeface="Wingdings" panose="05000000000000000000" pitchFamily="2" charset="2"/>
              </a:rPr>
              <a:t>- </a:t>
            </a:r>
            <a:r>
              <a:rPr lang="en-GB" dirty="0" smtClean="0"/>
              <a:t>Relapse </a:t>
            </a:r>
            <a:r>
              <a:rPr lang="en-GB" i="1" dirty="0" smtClean="0"/>
              <a:t>vs.</a:t>
            </a:r>
            <a:r>
              <a:rPr lang="en-GB" dirty="0" smtClean="0"/>
              <a:t> Refractory,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lang="en-GB" dirty="0" smtClean="0"/>
              <a:t>- Loco-regional vs. Metastatic,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lang="en-GB" dirty="0" smtClean="0"/>
              <a:t>- Alveolar vs. Non alveolar </a:t>
            </a:r>
          </a:p>
          <a:p>
            <a:pPr marL="0" lvl="2" indent="0">
              <a:spcBef>
                <a:spcPts val="750"/>
              </a:spcBef>
              <a:buNone/>
            </a:pPr>
            <a:endParaRPr lang="fr-FR" dirty="0"/>
          </a:p>
          <a:p>
            <a:pPr marL="67866" indent="-214313">
              <a:buNone/>
            </a:pPr>
            <a:endParaRPr lang="fr-FR" sz="1350" b="1" dirty="0"/>
          </a:p>
          <a:p>
            <a:pPr marL="214313" indent="-214313"/>
            <a:endParaRPr lang="fr-FR" sz="1350" b="1" dirty="0"/>
          </a:p>
          <a:p>
            <a:pPr marL="214313" indent="-214313"/>
            <a:endParaRPr lang="fr-FR" sz="1350" b="1" dirty="0"/>
          </a:p>
          <a:p>
            <a:pPr marL="214313" indent="-214313"/>
            <a:endParaRPr lang="fr-FR" sz="1350" b="1" dirty="0"/>
          </a:p>
          <a:p>
            <a:pPr marL="214313" indent="-214313">
              <a:buNone/>
            </a:pPr>
            <a:endParaRPr lang="fr-FR" sz="1350" b="1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3491880" y="897564"/>
            <a:ext cx="4032448" cy="97210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1857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 cap="none" baseline="0">
                <a:solidFill>
                  <a:srgbClr val="00A4A7"/>
                </a:solidFill>
                <a:latin typeface="+mn-lt"/>
                <a:ea typeface="+mn-ea"/>
                <a:cs typeface="+mn-cs"/>
              </a:defRPr>
            </a:lvl2pPr>
            <a:lvl3pPr marL="719138" indent="-1778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 cap="none" baseline="0">
                <a:solidFill>
                  <a:srgbClr val="00A4A7"/>
                </a:solidFill>
                <a:latin typeface="+mn-lt"/>
                <a:ea typeface="+mn-ea"/>
                <a:cs typeface="+mn-cs"/>
              </a:defRPr>
            </a:lvl3pPr>
            <a:lvl4pPr marL="896938" indent="-1778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"/>
              <a:defRPr sz="1050" kern="1200" cap="none" baseline="0">
                <a:solidFill>
                  <a:srgbClr val="00A4A7"/>
                </a:solidFill>
                <a:latin typeface="+mn-lt"/>
                <a:ea typeface="+mn-ea"/>
                <a:cs typeface="+mn-cs"/>
              </a:defRPr>
            </a:lvl4pPr>
            <a:lvl5pPr marL="1074738" indent="-134938" algn="l" defTabSz="914400" rtl="0" eaLnBrk="1" latinLnBrk="0" hangingPunct="1">
              <a:spcBef>
                <a:spcPct val="20000"/>
              </a:spcBef>
              <a:buFontTx/>
              <a:buNone/>
              <a:defRPr sz="1000" kern="1200" cap="none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43226" y="691658"/>
            <a:ext cx="865028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b="1" dirty="0">
                <a:solidFill>
                  <a:schemeClr val="tx2"/>
                </a:solidFill>
              </a:rPr>
              <a:t>Compared to the VI arm, the VIT arm is associated 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b="1" dirty="0">
                <a:solidFill>
                  <a:schemeClr val="tx2"/>
                </a:solidFill>
              </a:rPr>
              <a:t>with a nearly significant reduction in the risk of progression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331890" y="1429544"/>
            <a:ext cx="21599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70272" algn="l"/>
              </a:tabLst>
            </a:pPr>
            <a:r>
              <a:rPr lang="fr-FR" sz="1050" dirty="0">
                <a:solidFill>
                  <a:srgbClr val="6C0000"/>
                </a:solidFill>
              </a:rPr>
              <a:t>	</a:t>
            </a:r>
            <a:r>
              <a:rPr lang="en-GB" sz="1050" dirty="0">
                <a:solidFill>
                  <a:srgbClr val="6C0000"/>
                </a:solidFill>
              </a:rPr>
              <a:t>Median PFS</a:t>
            </a:r>
          </a:p>
          <a:p>
            <a:pPr>
              <a:tabLst>
                <a:tab pos="270272" algn="l"/>
              </a:tabLst>
            </a:pPr>
            <a:r>
              <a:rPr lang="en-GB" sz="1050" dirty="0">
                <a:solidFill>
                  <a:srgbClr val="6C0000"/>
                </a:solidFill>
              </a:rPr>
              <a:t>VIT: 	4.7 months (95%CI, 4.1-8.5)</a:t>
            </a:r>
          </a:p>
          <a:p>
            <a:pPr>
              <a:tabLst>
                <a:tab pos="270272" algn="l"/>
              </a:tabLst>
            </a:pPr>
            <a:r>
              <a:rPr lang="en-GB" sz="1050" dirty="0"/>
              <a:t>VI:	3.2 months (95%CI, 2.4-7.3)</a:t>
            </a:r>
          </a:p>
          <a:p>
            <a:pPr algn="r"/>
            <a:endParaRPr lang="en-GB" sz="1050" dirty="0">
              <a:solidFill>
                <a:srgbClr val="6C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6968" y="2686835"/>
            <a:ext cx="577109" cy="323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618" y="1267449"/>
            <a:ext cx="4018991" cy="29426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/>
          <p:cNvSpPr txBox="1"/>
          <p:nvPr/>
        </p:nvSpPr>
        <p:spPr>
          <a:xfrm>
            <a:off x="4706416" y="1399585"/>
            <a:ext cx="363589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500" b="1" dirty="0"/>
              <a:t>Adjusted-HR* = 0.68 </a:t>
            </a:r>
            <a:r>
              <a:rPr lang="en-GB" sz="1500" dirty="0"/>
              <a:t>(95% CI, 0.46-1.01) 	</a:t>
            </a:r>
            <a:r>
              <a:rPr lang="en-GB" sz="1500" b="1" dirty="0"/>
              <a:t>P=0.059</a:t>
            </a:r>
          </a:p>
          <a:p>
            <a:pPr algn="r"/>
            <a:endParaRPr lang="en-GB" sz="2100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2" t="62295" r="73699" b="28580"/>
          <a:stretch/>
        </p:blipFill>
        <p:spPr bwMode="auto">
          <a:xfrm flipV="1">
            <a:off x="6108401" y="2293399"/>
            <a:ext cx="510703" cy="37125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ZoneTexte 20"/>
          <p:cNvSpPr txBox="1"/>
          <p:nvPr/>
        </p:nvSpPr>
        <p:spPr>
          <a:xfrm>
            <a:off x="6750001" y="2079000"/>
            <a:ext cx="215999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70272" algn="l"/>
              </a:tabLst>
            </a:pPr>
            <a:endParaRPr lang="fr-FR" sz="1050" dirty="0">
              <a:solidFill>
                <a:srgbClr val="6C0000"/>
              </a:solidFill>
            </a:endParaRPr>
          </a:p>
          <a:p>
            <a:pPr>
              <a:tabLst>
                <a:tab pos="270272" algn="l"/>
              </a:tabLst>
            </a:pPr>
            <a:r>
              <a:rPr lang="fr-FR" sz="1050" dirty="0">
                <a:solidFill>
                  <a:srgbClr val="6C0000"/>
                </a:solidFill>
              </a:rPr>
              <a:t>VIT</a:t>
            </a:r>
          </a:p>
          <a:p>
            <a:pPr>
              <a:tabLst>
                <a:tab pos="270272" algn="l"/>
              </a:tabLst>
            </a:pPr>
            <a:r>
              <a:rPr lang="fr-FR" sz="1050" dirty="0"/>
              <a:t>VI</a:t>
            </a:r>
            <a:endParaRPr lang="fr-FR" sz="1050" dirty="0">
              <a:solidFill>
                <a:srgbClr val="6C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864101" y="3251200"/>
            <a:ext cx="723900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350" dirty="0"/>
          </a:p>
          <a:p>
            <a:endParaRPr lang="fr-FR" sz="1350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782335" y="4709341"/>
            <a:ext cx="358016" cy="273844"/>
          </a:xfrm>
          <a:prstGeom prst="rect">
            <a:avLst/>
          </a:prstGeom>
        </p:spPr>
        <p:txBody>
          <a:bodyPr/>
          <a:lstStyle/>
          <a:p>
            <a:fld id="{2FFBAD49-1F68-914B-9DFB-5D552C1A2BEB}" type="slidenum">
              <a:rPr lang="en-US" sz="1350" b="1"/>
              <a:pPr/>
              <a:t>70</a:t>
            </a:fld>
            <a:endParaRPr 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299050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9" b="16086"/>
          <a:stretch/>
        </p:blipFill>
        <p:spPr bwMode="auto">
          <a:xfrm>
            <a:off x="387142" y="1305862"/>
            <a:ext cx="3361217" cy="19731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35" y="-89722"/>
            <a:ext cx="7886700" cy="994172"/>
          </a:xfrm>
        </p:spPr>
        <p:txBody>
          <a:bodyPr/>
          <a:lstStyle/>
          <a:p>
            <a:r>
              <a:rPr lang="en-GB" dirty="0" smtClean="0"/>
              <a:t>Overall survival 	</a:t>
            </a:r>
            <a:endParaRPr lang="en-GB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sz="half" idx="1"/>
          </p:nvPr>
        </p:nvSpPr>
        <p:spPr>
          <a:xfrm>
            <a:off x="1407319" y="3514918"/>
            <a:ext cx="3094199" cy="1097093"/>
          </a:xfrm>
        </p:spPr>
        <p:txBody>
          <a:bodyPr>
            <a:noAutofit/>
          </a:bodyPr>
          <a:lstStyle/>
          <a:p>
            <a:pPr marL="0" lvl="2" indent="0">
              <a:spcBef>
                <a:spcPts val="0"/>
              </a:spcBef>
              <a:buNone/>
            </a:pPr>
            <a:r>
              <a:rPr lang="fr-FR" dirty="0" smtClean="0"/>
              <a:t>* </a:t>
            </a:r>
            <a:r>
              <a:rPr lang="en-GB" dirty="0" smtClean="0"/>
              <a:t>Cox model </a:t>
            </a:r>
            <a:r>
              <a:rPr lang="en-GB" dirty="0" smtClean="0">
                <a:sym typeface="Wingdings" panose="05000000000000000000" pitchFamily="2" charset="2"/>
              </a:rPr>
              <a:t>including</a:t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dirty="0" smtClean="0">
                <a:sym typeface="Wingdings" panose="05000000000000000000" pitchFamily="2" charset="2"/>
              </a:rPr>
              <a:t>- </a:t>
            </a:r>
            <a:r>
              <a:rPr lang="en-GB" dirty="0" smtClean="0"/>
              <a:t>Relapse </a:t>
            </a:r>
            <a:r>
              <a:rPr lang="en-GB" i="1" dirty="0" smtClean="0"/>
              <a:t>vs.</a:t>
            </a:r>
            <a:r>
              <a:rPr lang="en-GB" dirty="0" smtClean="0"/>
              <a:t> Refractory,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lang="en-GB" dirty="0" smtClean="0"/>
              <a:t>- Loco-regional vs. Metastatic,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lang="en-GB" dirty="0" smtClean="0"/>
              <a:t> - Alveolar vs. Non alveolar </a:t>
            </a:r>
          </a:p>
          <a:p>
            <a:pPr marL="0" lvl="2" indent="0">
              <a:spcBef>
                <a:spcPts val="750"/>
              </a:spcBef>
              <a:buNone/>
            </a:pPr>
            <a:endParaRPr lang="fr-FR" dirty="0"/>
          </a:p>
          <a:p>
            <a:pPr marL="67866" indent="-214313">
              <a:buNone/>
            </a:pPr>
            <a:endParaRPr lang="fr-FR" sz="1350" b="1" dirty="0"/>
          </a:p>
          <a:p>
            <a:pPr marL="214313" indent="-214313"/>
            <a:endParaRPr lang="fr-FR" sz="1350" b="1" dirty="0"/>
          </a:p>
          <a:p>
            <a:pPr marL="214313" indent="-214313"/>
            <a:endParaRPr lang="fr-FR" sz="1350" b="1" dirty="0"/>
          </a:p>
          <a:p>
            <a:pPr marL="214313" indent="-214313"/>
            <a:endParaRPr lang="fr-FR" sz="1350" b="1" dirty="0"/>
          </a:p>
          <a:p>
            <a:pPr marL="214313" indent="-214313">
              <a:buNone/>
            </a:pPr>
            <a:endParaRPr lang="fr-FR" sz="1350" b="1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3491880" y="897564"/>
            <a:ext cx="4032448" cy="97210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1857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 cap="none" baseline="0">
                <a:solidFill>
                  <a:srgbClr val="00A4A7"/>
                </a:solidFill>
                <a:latin typeface="+mn-lt"/>
                <a:ea typeface="+mn-ea"/>
                <a:cs typeface="+mn-cs"/>
              </a:defRPr>
            </a:lvl2pPr>
            <a:lvl3pPr marL="719138" indent="-1778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 cap="none" baseline="0">
                <a:solidFill>
                  <a:srgbClr val="00A4A7"/>
                </a:solidFill>
                <a:latin typeface="+mn-lt"/>
                <a:ea typeface="+mn-ea"/>
                <a:cs typeface="+mn-cs"/>
              </a:defRPr>
            </a:lvl3pPr>
            <a:lvl4pPr marL="896938" indent="-1778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"/>
              <a:defRPr sz="1050" kern="1200" cap="none" baseline="0">
                <a:solidFill>
                  <a:srgbClr val="00A4A7"/>
                </a:solidFill>
                <a:latin typeface="+mn-lt"/>
                <a:ea typeface="+mn-ea"/>
                <a:cs typeface="+mn-cs"/>
              </a:defRPr>
            </a:lvl4pPr>
            <a:lvl5pPr marL="1074738" indent="-134938" algn="l" defTabSz="914400" rtl="0" eaLnBrk="1" latinLnBrk="0" hangingPunct="1">
              <a:spcBef>
                <a:spcPct val="20000"/>
              </a:spcBef>
              <a:buFontTx/>
              <a:buNone/>
              <a:defRPr sz="1000" kern="1200" cap="none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43226" y="691658"/>
            <a:ext cx="865028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en-GB" b="1" dirty="0">
                <a:solidFill>
                  <a:schemeClr val="tx2"/>
                </a:solidFill>
              </a:rPr>
              <a:t>Compared to the VI arm, the VIT arm is associated 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b="1" dirty="0">
                <a:solidFill>
                  <a:schemeClr val="tx2"/>
                </a:solidFill>
              </a:rPr>
              <a:t>with a large and significant reduction in the risk of death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331890" y="1429544"/>
            <a:ext cx="21599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70272" algn="l"/>
              </a:tabLst>
            </a:pPr>
            <a:r>
              <a:rPr lang="fr-FR" sz="1050" dirty="0">
                <a:solidFill>
                  <a:srgbClr val="6C0000"/>
                </a:solidFill>
              </a:rPr>
              <a:t>	</a:t>
            </a:r>
            <a:r>
              <a:rPr lang="fr-FR" sz="1050" dirty="0" err="1">
                <a:solidFill>
                  <a:srgbClr val="6C0000"/>
                </a:solidFill>
              </a:rPr>
              <a:t>Median</a:t>
            </a:r>
            <a:r>
              <a:rPr lang="fr-FR" sz="1050" dirty="0">
                <a:solidFill>
                  <a:srgbClr val="6C0000"/>
                </a:solidFill>
              </a:rPr>
              <a:t> PFS</a:t>
            </a:r>
          </a:p>
          <a:p>
            <a:pPr>
              <a:tabLst>
                <a:tab pos="270272" algn="l"/>
              </a:tabLst>
            </a:pPr>
            <a:r>
              <a:rPr lang="fr-FR" sz="1050" dirty="0">
                <a:solidFill>
                  <a:srgbClr val="6C0000"/>
                </a:solidFill>
              </a:rPr>
              <a:t>VIT: 	4.7 </a:t>
            </a:r>
            <a:r>
              <a:rPr lang="fr-FR" sz="1050" dirty="0" err="1">
                <a:solidFill>
                  <a:srgbClr val="6C0000"/>
                </a:solidFill>
              </a:rPr>
              <a:t>months</a:t>
            </a:r>
            <a:r>
              <a:rPr lang="fr-FR" sz="1050" dirty="0">
                <a:solidFill>
                  <a:srgbClr val="6C0000"/>
                </a:solidFill>
              </a:rPr>
              <a:t> (95%CI, 4.1-8.5)</a:t>
            </a:r>
          </a:p>
          <a:p>
            <a:pPr>
              <a:tabLst>
                <a:tab pos="270272" algn="l"/>
              </a:tabLst>
            </a:pPr>
            <a:r>
              <a:rPr lang="fr-FR" sz="1050" dirty="0"/>
              <a:t>VI:	3.2 </a:t>
            </a:r>
            <a:r>
              <a:rPr lang="fr-FR" sz="1050" dirty="0" err="1"/>
              <a:t>months</a:t>
            </a:r>
            <a:r>
              <a:rPr lang="fr-FR" sz="1050" dirty="0"/>
              <a:t> (95%CI, 2.4-7.3)</a:t>
            </a:r>
          </a:p>
          <a:p>
            <a:pPr algn="r"/>
            <a:endParaRPr lang="fr-FR" sz="1050" dirty="0">
              <a:solidFill>
                <a:srgbClr val="6C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6968" y="2686835"/>
            <a:ext cx="577109" cy="323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618" y="1267449"/>
            <a:ext cx="4018991" cy="29426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/>
          <p:cNvSpPr txBox="1"/>
          <p:nvPr/>
        </p:nvSpPr>
        <p:spPr>
          <a:xfrm>
            <a:off x="4706416" y="1399585"/>
            <a:ext cx="363589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500" b="1" dirty="0" err="1"/>
              <a:t>Adjusted</a:t>
            </a:r>
            <a:r>
              <a:rPr lang="fr-FR" sz="1500" b="1" dirty="0"/>
              <a:t>-HR* = 0.68 </a:t>
            </a:r>
            <a:r>
              <a:rPr lang="fr-FR" sz="1500" dirty="0"/>
              <a:t>(95% CI, 0.46-1.01) 	</a:t>
            </a:r>
            <a:r>
              <a:rPr lang="fr-FR" sz="1500" b="1" dirty="0"/>
              <a:t>P=0.059</a:t>
            </a:r>
          </a:p>
          <a:p>
            <a:pPr algn="r"/>
            <a:endParaRPr lang="fr-FR" sz="2100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2" t="62295" r="73699" b="28580"/>
          <a:stretch/>
        </p:blipFill>
        <p:spPr bwMode="auto">
          <a:xfrm flipV="1">
            <a:off x="6108401" y="2293399"/>
            <a:ext cx="510703" cy="37125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ZoneTexte 20"/>
          <p:cNvSpPr txBox="1"/>
          <p:nvPr/>
        </p:nvSpPr>
        <p:spPr>
          <a:xfrm>
            <a:off x="6750001" y="2079000"/>
            <a:ext cx="215999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70272" algn="l"/>
              </a:tabLst>
            </a:pPr>
            <a:endParaRPr lang="fr-FR" sz="1050" dirty="0">
              <a:solidFill>
                <a:srgbClr val="6C0000"/>
              </a:solidFill>
            </a:endParaRPr>
          </a:p>
          <a:p>
            <a:pPr>
              <a:tabLst>
                <a:tab pos="270272" algn="l"/>
              </a:tabLst>
            </a:pPr>
            <a:r>
              <a:rPr lang="fr-FR" sz="1050" dirty="0">
                <a:solidFill>
                  <a:srgbClr val="6C0000"/>
                </a:solidFill>
              </a:rPr>
              <a:t>VIT</a:t>
            </a:r>
          </a:p>
          <a:p>
            <a:pPr>
              <a:tabLst>
                <a:tab pos="270272" algn="l"/>
              </a:tabLst>
            </a:pPr>
            <a:r>
              <a:rPr lang="fr-FR" sz="1050" dirty="0"/>
              <a:t>VI</a:t>
            </a:r>
            <a:endParaRPr lang="fr-FR" sz="1050" dirty="0">
              <a:solidFill>
                <a:srgbClr val="6C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864101" y="3251200"/>
            <a:ext cx="723900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350" dirty="0"/>
          </a:p>
          <a:p>
            <a:endParaRPr lang="fr-FR" sz="135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" b="16097"/>
          <a:stretch/>
        </p:blipFill>
        <p:spPr bwMode="auto">
          <a:xfrm>
            <a:off x="395804" y="1303167"/>
            <a:ext cx="3343890" cy="197581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ZoneTexte 21"/>
          <p:cNvSpPr txBox="1"/>
          <p:nvPr/>
        </p:nvSpPr>
        <p:spPr>
          <a:xfrm>
            <a:off x="1331890" y="1429544"/>
            <a:ext cx="231142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70272" algn="l"/>
              </a:tabLst>
            </a:pPr>
            <a:r>
              <a:rPr lang="fr-FR" sz="1050" dirty="0">
                <a:solidFill>
                  <a:srgbClr val="6C0000"/>
                </a:solidFill>
              </a:rPr>
              <a:t>	</a:t>
            </a:r>
            <a:r>
              <a:rPr lang="en-GB" sz="1050" dirty="0">
                <a:solidFill>
                  <a:srgbClr val="6C0000"/>
                </a:solidFill>
              </a:rPr>
              <a:t>Median OS</a:t>
            </a:r>
          </a:p>
          <a:p>
            <a:pPr>
              <a:tabLst>
                <a:tab pos="270272" algn="l"/>
              </a:tabLst>
            </a:pPr>
            <a:r>
              <a:rPr lang="en-GB" sz="1050" dirty="0">
                <a:solidFill>
                  <a:srgbClr val="6C0000"/>
                </a:solidFill>
              </a:rPr>
              <a:t>VIT:	15.0 months (95%CI, 10.0-21.2) </a:t>
            </a:r>
          </a:p>
          <a:p>
            <a:pPr>
              <a:tabLst>
                <a:tab pos="270272" algn="l"/>
              </a:tabLst>
            </a:pPr>
            <a:r>
              <a:rPr lang="en-GB" sz="1050" dirty="0"/>
              <a:t>VI:	10.3 months (95%CI, 7.1-12.6)</a:t>
            </a:r>
            <a:endParaRPr lang="en-GB" sz="1050" dirty="0">
              <a:solidFill>
                <a:srgbClr val="6C0000"/>
              </a:solidFill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7"/>
          <a:stretch/>
        </p:blipFill>
        <p:spPr bwMode="auto">
          <a:xfrm>
            <a:off x="4371031" y="1213276"/>
            <a:ext cx="4023669" cy="317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2" t="62295" r="73699" b="28580"/>
          <a:stretch/>
        </p:blipFill>
        <p:spPr bwMode="auto">
          <a:xfrm flipV="1">
            <a:off x="6222701" y="2407699"/>
            <a:ext cx="510703" cy="37125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ZoneTexte 25"/>
          <p:cNvSpPr txBox="1"/>
          <p:nvPr/>
        </p:nvSpPr>
        <p:spPr>
          <a:xfrm>
            <a:off x="6864301" y="2193300"/>
            <a:ext cx="215999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70272" algn="l"/>
              </a:tabLst>
            </a:pPr>
            <a:endParaRPr lang="fr-FR" sz="1050" dirty="0">
              <a:solidFill>
                <a:srgbClr val="6C0000"/>
              </a:solidFill>
            </a:endParaRPr>
          </a:p>
          <a:p>
            <a:pPr>
              <a:tabLst>
                <a:tab pos="270272" algn="l"/>
              </a:tabLst>
            </a:pPr>
            <a:r>
              <a:rPr lang="fr-FR" sz="1050" dirty="0">
                <a:solidFill>
                  <a:srgbClr val="6C0000"/>
                </a:solidFill>
              </a:rPr>
              <a:t>VIT</a:t>
            </a:r>
          </a:p>
          <a:p>
            <a:pPr>
              <a:tabLst>
                <a:tab pos="270272" algn="l"/>
              </a:tabLst>
            </a:pPr>
            <a:r>
              <a:rPr lang="fr-FR" sz="1050" dirty="0"/>
              <a:t>VI</a:t>
            </a:r>
            <a:endParaRPr lang="fr-FR" sz="1050" dirty="0">
              <a:solidFill>
                <a:srgbClr val="6C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73501" y="1421327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1350" b="1" dirty="0"/>
              <a:t>Adjusted-HR* = 0.55 </a:t>
            </a:r>
            <a:r>
              <a:rPr lang="en-GB" sz="1350" dirty="0"/>
              <a:t>(95% CI: 0.35-0.84)</a:t>
            </a:r>
          </a:p>
          <a:p>
            <a:pPr algn="r"/>
            <a:r>
              <a:rPr lang="en-GB" sz="1350" b="1" dirty="0"/>
              <a:t>P=</a:t>
            </a:r>
            <a:r>
              <a:rPr lang="fr-FR" sz="1350" b="1" dirty="0"/>
              <a:t>0.006</a:t>
            </a:r>
          </a:p>
        </p:txBody>
      </p:sp>
      <p:sp>
        <p:nvSpPr>
          <p:cNvPr id="2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782335" y="4709341"/>
            <a:ext cx="358016" cy="273844"/>
          </a:xfrm>
          <a:prstGeom prst="rect">
            <a:avLst/>
          </a:prstGeom>
        </p:spPr>
        <p:txBody>
          <a:bodyPr/>
          <a:lstStyle/>
          <a:p>
            <a:fld id="{2FFBAD49-1F68-914B-9DFB-5D552C1A2BEB}" type="slidenum">
              <a:rPr lang="en-US" sz="1350" b="1"/>
              <a:pPr/>
              <a:t>71</a:t>
            </a:fld>
            <a:endParaRPr 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412801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130" y="1275606"/>
            <a:ext cx="6694646" cy="2592288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E62-D907-4E3D-BD15-AA28A01499FC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Multiplication 2"/>
          <p:cNvSpPr/>
          <p:nvPr/>
        </p:nvSpPr>
        <p:spPr>
          <a:xfrm>
            <a:off x="1691680" y="2211710"/>
            <a:ext cx="360040" cy="28803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0251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dirty="0" smtClean="0">
                <a:solidFill>
                  <a:schemeClr val="accent1"/>
                </a:solidFill>
              </a:rPr>
              <a:t>Etude REGOPED Ph1b</a:t>
            </a:r>
            <a:endParaRPr lang="fr-FR" sz="2000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Association IRN VCR + </a:t>
            </a:r>
            <a:r>
              <a:rPr lang="fr-FR" dirty="0" err="1" smtClean="0"/>
              <a:t>Regorafenib</a:t>
            </a:r>
            <a:endParaRPr lang="fr-FR" dirty="0" smtClean="0"/>
          </a:p>
          <a:p>
            <a:r>
              <a:rPr lang="fr-FR" dirty="0" smtClean="0"/>
              <a:t>Toxicité acceptable</a:t>
            </a:r>
          </a:p>
          <a:p>
            <a:r>
              <a:rPr lang="fr-FR" dirty="0" smtClean="0"/>
              <a:t>Réponse objective chez des patients RMS en rechute ayant déjà reçu de l’IRN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E62-D907-4E3D-BD15-AA28A01499FC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99720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130" y="1275606"/>
            <a:ext cx="6694646" cy="2592288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E62-D907-4E3D-BD15-AA28A01499FC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Multiplication 2"/>
          <p:cNvSpPr/>
          <p:nvPr/>
        </p:nvSpPr>
        <p:spPr>
          <a:xfrm>
            <a:off x="1691680" y="2211710"/>
            <a:ext cx="360040" cy="28803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1475656" y="2787774"/>
            <a:ext cx="432048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71600" y="329183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1"/>
                </a:solidFill>
              </a:rPr>
              <a:t>VI + </a:t>
            </a:r>
            <a:r>
              <a:rPr lang="fr-FR" sz="1200" b="1" dirty="0" err="1" smtClean="0">
                <a:solidFill>
                  <a:schemeClr val="accent1"/>
                </a:solidFill>
              </a:rPr>
              <a:t>Rego</a:t>
            </a:r>
            <a:endParaRPr lang="fr-FR" sz="1200" b="1" dirty="0">
              <a:solidFill>
                <a:schemeClr val="accent1"/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57200" y="288690"/>
            <a:ext cx="21730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chemeClr val="accent1"/>
                </a:solidFill>
              </a:rPr>
              <a:t>RMS en rechute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5285390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>
                <a:solidFill>
                  <a:schemeClr val="accent1"/>
                </a:solidFill>
              </a:rPr>
              <a:t>RMS &gt; 1ere rechute et RMS réfractaires</a:t>
            </a:r>
            <a:endParaRPr lang="fr-FR" sz="2400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/>
              <a:t>Profilage moléculaire +++</a:t>
            </a:r>
          </a:p>
          <a:p>
            <a:r>
              <a:rPr lang="fr-FR" sz="2000" dirty="0" smtClean="0"/>
              <a:t>Si cible : inclusion dans essai précoce (</a:t>
            </a:r>
            <a:r>
              <a:rPr lang="fr-FR" sz="2000" dirty="0" err="1" smtClean="0"/>
              <a:t>inh</a:t>
            </a:r>
            <a:r>
              <a:rPr lang="fr-FR" sz="2000" dirty="0" smtClean="0"/>
              <a:t> NTRK, </a:t>
            </a:r>
            <a:r>
              <a:rPr lang="fr-FR" sz="2000" dirty="0" err="1" smtClean="0"/>
              <a:t>alkn</a:t>
            </a:r>
            <a:r>
              <a:rPr lang="fr-FR" sz="2000" dirty="0" smtClean="0"/>
              <a:t> ros1, </a:t>
            </a:r>
            <a:r>
              <a:rPr lang="fr-FR" sz="2000" dirty="0" err="1" smtClean="0"/>
              <a:t>inh</a:t>
            </a:r>
            <a:r>
              <a:rPr lang="fr-FR" sz="2000" dirty="0" smtClean="0"/>
              <a:t>, RET </a:t>
            </a:r>
            <a:r>
              <a:rPr lang="fr-FR" sz="2000" dirty="0" err="1" smtClean="0"/>
              <a:t>inh</a:t>
            </a:r>
            <a:r>
              <a:rPr lang="fr-FR" sz="2000" dirty="0" smtClean="0"/>
              <a:t>, </a:t>
            </a:r>
            <a:r>
              <a:rPr lang="fr-FR" sz="2000" dirty="0" err="1" smtClean="0"/>
              <a:t>PARPinh</a:t>
            </a:r>
            <a:r>
              <a:rPr lang="fr-FR" sz="2000" dirty="0" smtClean="0"/>
              <a:t>…)</a:t>
            </a:r>
          </a:p>
          <a:p>
            <a:r>
              <a:rPr lang="fr-FR" sz="2000" dirty="0" smtClean="0"/>
              <a:t>Absence de cible :</a:t>
            </a:r>
          </a:p>
          <a:p>
            <a:pPr lvl="1"/>
            <a:r>
              <a:rPr lang="fr-FR" dirty="0" smtClean="0"/>
              <a:t>Anti CTLA4 + antiPD1</a:t>
            </a:r>
            <a:endParaRPr lang="fr-FR" dirty="0"/>
          </a:p>
          <a:p>
            <a:pPr lvl="1"/>
            <a:r>
              <a:rPr lang="fr-FR" dirty="0" smtClean="0"/>
              <a:t>CHIMIO métro + antiPD1</a:t>
            </a:r>
          </a:p>
          <a:p>
            <a:pPr lvl="1"/>
            <a:r>
              <a:rPr lang="fr-FR" dirty="0" err="1" smtClean="0"/>
              <a:t>Eribulin</a:t>
            </a:r>
            <a:r>
              <a:rPr lang="fr-FR" dirty="0" smtClean="0"/>
              <a:t> + IRN</a:t>
            </a:r>
          </a:p>
          <a:p>
            <a:pPr lvl="1"/>
            <a:r>
              <a:rPr lang="fr-FR" dirty="0" smtClean="0"/>
              <a:t>Pan FGFR </a:t>
            </a:r>
            <a:r>
              <a:rPr lang="fr-FR" dirty="0" err="1" smtClean="0"/>
              <a:t>inh</a:t>
            </a: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E62-D907-4E3D-BD15-AA28A01499FC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4724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AD5C-2C02-41B1-96A1-7E17DD2ACD75}" type="datetime1">
              <a:rPr lang="fr-FR" smtClean="0"/>
              <a:pPr/>
              <a:t>15/04/2021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Epidémiologie 		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RMS = TMM la plus fréquente chez enfant et adolescent</a:t>
            </a:r>
          </a:p>
          <a:p>
            <a:r>
              <a:rPr lang="fr-FR" dirty="0" smtClean="0"/>
              <a:t>60 à 70% des TMM et 5% des tumeurs solides</a:t>
            </a:r>
          </a:p>
          <a:p>
            <a:r>
              <a:rPr lang="fr-FR" dirty="0" smtClean="0"/>
              <a:t>Age médian 6 ans</a:t>
            </a:r>
          </a:p>
          <a:p>
            <a:r>
              <a:rPr lang="fr-FR" dirty="0" smtClean="0"/>
              <a:t>Fréquence 80 cas par an en 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Etiologie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Inconnue ++ mais association fréquente avec malformations (urinaires, SNC)</a:t>
            </a:r>
          </a:p>
          <a:p>
            <a:r>
              <a:rPr lang="fr-FR" dirty="0" smtClean="0"/>
              <a:t>Syndromes et prédisposition familiale (+/- 10%) :</a:t>
            </a:r>
          </a:p>
          <a:p>
            <a:pPr lvl="1"/>
            <a:r>
              <a:rPr lang="fr-FR" dirty="0" smtClean="0"/>
              <a:t>NF1 – </a:t>
            </a:r>
            <a:r>
              <a:rPr lang="fr-FR" dirty="0" err="1" smtClean="0"/>
              <a:t>RASopathies</a:t>
            </a:r>
            <a:r>
              <a:rPr lang="fr-FR" dirty="0" smtClean="0"/>
              <a:t>- </a:t>
            </a:r>
            <a:r>
              <a:rPr lang="fr-FR" dirty="0" err="1" smtClean="0"/>
              <a:t>Beckwith</a:t>
            </a:r>
            <a:r>
              <a:rPr lang="fr-FR" dirty="0" smtClean="0"/>
              <a:t> </a:t>
            </a:r>
            <a:r>
              <a:rPr lang="fr-FR" dirty="0" err="1" smtClean="0"/>
              <a:t>Wiedemann</a:t>
            </a:r>
            <a:r>
              <a:rPr lang="fr-FR" dirty="0" smtClean="0"/>
              <a:t> (11p15)</a:t>
            </a:r>
          </a:p>
          <a:p>
            <a:pPr lvl="1"/>
            <a:r>
              <a:rPr lang="fr-FR" dirty="0" smtClean="0"/>
              <a:t>Li FRAUMENI (p53)- DICER1- </a:t>
            </a:r>
            <a:r>
              <a:rPr lang="fr-FR" dirty="0" err="1" smtClean="0"/>
              <a:t>Gorlin</a:t>
            </a:r>
            <a:r>
              <a:rPr lang="fr-FR" dirty="0" smtClean="0"/>
              <a:t> (PTCH)</a:t>
            </a:r>
          </a:p>
          <a:p>
            <a:pPr lvl="2">
              <a:buNone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</a:rPr>
              <a:t>Y penser si : Précocité d’apparition – Multiplicité – ATCD familiaux</a:t>
            </a:r>
          </a:p>
          <a:p>
            <a:pPr lvl="2">
              <a:buNone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</a:rPr>
              <a:t>Anomalies de développement</a:t>
            </a:r>
            <a:endParaRPr lang="fr-FR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E62-D907-4E3D-BD15-AA28A01499FC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scar Lambret 2019">
      <a:dk1>
        <a:srgbClr val="131518"/>
      </a:dk1>
      <a:lt1>
        <a:sysClr val="window" lastClr="FFFFFF"/>
      </a:lt1>
      <a:dk2>
        <a:srgbClr val="131518"/>
      </a:dk2>
      <a:lt2>
        <a:srgbClr val="DCDEE3"/>
      </a:lt2>
      <a:accent1>
        <a:srgbClr val="AF007C"/>
      </a:accent1>
      <a:accent2>
        <a:srgbClr val="00A4A7"/>
      </a:accent2>
      <a:accent3>
        <a:srgbClr val="EA5901"/>
      </a:accent3>
      <a:accent4>
        <a:srgbClr val="AFC3D1"/>
      </a:accent4>
      <a:accent5>
        <a:srgbClr val="92D050"/>
      </a:accent5>
      <a:accent6>
        <a:srgbClr val="FFC000"/>
      </a:accent6>
      <a:hlink>
        <a:srgbClr val="00A4A7"/>
      </a:hlink>
      <a:folHlink>
        <a:srgbClr val="0092C3"/>
      </a:folHlink>
    </a:clrScheme>
    <a:fontScheme name="Oscar Lambret 2019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1696</TotalTime>
  <Words>1898</Words>
  <Application>Microsoft Office PowerPoint</Application>
  <PresentationFormat>Affichage à l'écran (16:9)</PresentationFormat>
  <Paragraphs>459</Paragraphs>
  <Slides>76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76</vt:i4>
      </vt:variant>
    </vt:vector>
  </HeadingPairs>
  <TitlesOfParts>
    <vt:vector size="81" baseType="lpstr">
      <vt:lpstr>Arial</vt:lpstr>
      <vt:lpstr>Calibri</vt:lpstr>
      <vt:lpstr>Times New Roman</vt:lpstr>
      <vt:lpstr>Wingdings</vt:lpstr>
      <vt:lpstr>Thème Office</vt:lpstr>
      <vt:lpstr>Présentation PowerPoint</vt:lpstr>
      <vt:lpstr>Tumeurs mésenchymateuses malignes de l’enfant et de l’adolescent </vt:lpstr>
      <vt:lpstr>Introduction   </vt:lpstr>
      <vt:lpstr>Répartition des TMM en fonction de l’âge</vt:lpstr>
      <vt:lpstr>Problèmes diagnostiques</vt:lpstr>
      <vt:lpstr>Classification des TMM</vt:lpstr>
      <vt:lpstr>Rhabdomyosarcomes </vt:lpstr>
      <vt:lpstr>Epidémiologie   </vt:lpstr>
      <vt:lpstr>Etiologie </vt:lpstr>
      <vt:lpstr>Rhabdomyosarcomes </vt:lpstr>
      <vt:lpstr>Signes cliniques </vt:lpstr>
      <vt:lpstr>Tête et cou (40%)</vt:lpstr>
      <vt:lpstr>Tumeurs génito-urinaires 30%</vt:lpstr>
      <vt:lpstr>Membres 15%</vt:lpstr>
      <vt:lpstr>Autres sites</vt:lpstr>
      <vt:lpstr>Sites métastatiques</vt:lpstr>
      <vt:lpstr>Rhabdomyosarcome </vt:lpstr>
      <vt:lpstr>Bilan d’extension</vt:lpstr>
      <vt:lpstr>Métastases pulmonaires</vt:lpstr>
      <vt:lpstr>Localisations particulières </vt:lpstr>
      <vt:lpstr>Rhabdomyosarcome</vt:lpstr>
      <vt:lpstr>Anatomopathologie </vt:lpstr>
      <vt:lpstr>Sous types histologiques</vt:lpstr>
      <vt:lpstr>Rhabdomyosarcome embryonnaire </vt:lpstr>
      <vt:lpstr>Rhabdomyosarcome alvéolaire</vt:lpstr>
      <vt:lpstr>RMSA morphologique sans transcrit </vt:lpstr>
      <vt:lpstr>RMS à cellules fusiformes</vt:lpstr>
      <vt:lpstr>Rhabdomyosarcomes </vt:lpstr>
      <vt:lpstr>Philosophie de la SIOP </vt:lpstr>
      <vt:lpstr>Facteurs pronostiques</vt:lpstr>
      <vt:lpstr>Facteurs pronostiques</vt:lpstr>
      <vt:lpstr>Facteurs pronostiques</vt:lpstr>
      <vt:lpstr>Facteurs pronostiques</vt:lpstr>
      <vt:lpstr>Facteurs pronostiques</vt:lpstr>
      <vt:lpstr>Facteurs pronostiques</vt:lpstr>
      <vt:lpstr>Facteurs pronostiques</vt:lpstr>
      <vt:lpstr>Facteurs pronostiques</vt:lpstr>
      <vt:lpstr>Facteurs pronostiques</vt:lpstr>
      <vt:lpstr>Modalités thérapeutiques : la chimiothérapie</vt:lpstr>
      <vt:lpstr>Modalités thérapeutiques : la chimiothérapie</vt:lpstr>
      <vt:lpstr>Modalités thérapeutiques : le traitement local</vt:lpstr>
      <vt:lpstr>Présentation PowerPoint</vt:lpstr>
      <vt:lpstr>Modalités thérapeutiques : la radiothérapie</vt:lpstr>
      <vt:lpstr>Modalités thérapeutiques : la radiothérapie</vt:lpstr>
      <vt:lpstr>Modalités thérapeutiques : la radiothérapie</vt:lpstr>
      <vt:lpstr>Curietherapie</vt:lpstr>
      <vt:lpstr>Protons Tomothérapie</vt:lpstr>
      <vt:lpstr>Rhabdomyosarcomes </vt:lpstr>
      <vt:lpstr>Présentation PowerPoint</vt:lpstr>
      <vt:lpstr>Protocole Far RMS  </vt:lpstr>
      <vt:lpstr>Protocole Far RMS :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 : les grands messages</vt:lpstr>
      <vt:lpstr>Rechute de RMS</vt:lpstr>
      <vt:lpstr>Pronostic des rechutes de RMS</vt:lpstr>
      <vt:lpstr>Présentation PowerPoint</vt:lpstr>
      <vt:lpstr>Présentation PowerPoint</vt:lpstr>
      <vt:lpstr>Présentation PowerPoint</vt:lpstr>
      <vt:lpstr>Présentation PowerPoint</vt:lpstr>
      <vt:lpstr>Objective response at 2 cycles </vt:lpstr>
      <vt:lpstr>Progression-free survival  </vt:lpstr>
      <vt:lpstr>Overall survival  </vt:lpstr>
      <vt:lpstr>Présentation PowerPoint</vt:lpstr>
      <vt:lpstr>Etude REGOPED Ph1b</vt:lpstr>
      <vt:lpstr>RMS en rechute</vt:lpstr>
      <vt:lpstr>RMS &gt; 1ere rechute et RMS réfractaires</vt:lpstr>
      <vt:lpstr>Présentation PowerPoint</vt:lpstr>
    </vt:vector>
  </TitlesOfParts>
  <Company>COL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présentation</dc:title>
  <dc:creator>M11034</dc:creator>
  <cp:lastModifiedBy>DEFACHELLES ANNE-SOPHIE</cp:lastModifiedBy>
  <cp:revision>150</cp:revision>
  <dcterms:created xsi:type="dcterms:W3CDTF">2019-02-04T08:31:58Z</dcterms:created>
  <dcterms:modified xsi:type="dcterms:W3CDTF">2021-04-15T08:59:47Z</dcterms:modified>
</cp:coreProperties>
</file>